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5" r:id="rId6"/>
    <p:sldId id="278" r:id="rId7"/>
    <p:sldId id="267" r:id="rId8"/>
    <p:sldId id="262" r:id="rId9"/>
    <p:sldId id="264" r:id="rId10"/>
    <p:sldId id="261" r:id="rId11"/>
    <p:sldId id="263" r:id="rId12"/>
    <p:sldId id="268" r:id="rId13"/>
    <p:sldId id="277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80" r:id="rId25"/>
    <p:sldId id="273" r:id="rId26"/>
    <p:sldId id="269" r:id="rId27"/>
    <p:sldId id="256" r:id="rId28"/>
    <p:sldId id="272" r:id="rId29"/>
    <p:sldId id="275" r:id="rId30"/>
    <p:sldId id="271" r:id="rId31"/>
    <p:sldId id="274" r:id="rId32"/>
    <p:sldId id="276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4660"/>
  </p:normalViewPr>
  <p:slideViewPr>
    <p:cSldViewPr>
      <p:cViewPr varScale="1">
        <p:scale>
          <a:sx n="49" d="100"/>
          <a:sy n="49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48B0-38AE-4DEE-9195-6E6D58AB452D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3788-E214-4727-8FF6-DF27FE34D1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99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3788-E214-4727-8FF6-DF27FE34D1B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38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1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02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4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7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2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35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02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16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90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8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FFA9-F224-4647-9524-E39A9CD34B61}" type="datetimeFigureOut">
              <a:rPr lang="zh-TW" altLang="en-US" smtClean="0"/>
              <a:t>2015/6/9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AF51-A687-4BBA-861E-ED178479D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4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shopify.com/s/files/1/0259/9189/products/poster_grande.jpg?v=1429712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6"/>
            <a:ext cx="4860032" cy="69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146565" y="3239318"/>
            <a:ext cx="3672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這電影超讚！</a:t>
            </a:r>
            <a:endPara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80733"/>
            <a:ext cx="1752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雲朵形圖說文字 1"/>
          <p:cNvSpPr/>
          <p:nvPr/>
        </p:nvSpPr>
        <p:spPr>
          <a:xfrm>
            <a:off x="4644008" y="2708920"/>
            <a:ext cx="4392488" cy="3960440"/>
          </a:xfrm>
          <a:prstGeom prst="cloudCallout">
            <a:avLst>
              <a:gd name="adj1" fmla="val -17992"/>
              <a:gd name="adj2" fmla="val -72840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3" name="Picture 5" descr="「讚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47" y="4005064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rrydequanne.com/wp-content/uploads/2014/09/Sebasti%C3%A3o-Salgad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"/>
            <a:ext cx="9131856" cy="60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-11654" y="6027658"/>
            <a:ext cx="7031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科威特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油田工人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‧1991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3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5417156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厄瓜多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女人將產品運往市場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‧1998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5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45445" y="6107451"/>
            <a:ext cx="338403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</a:rPr>
              <a:t>《</a:t>
            </a:r>
            <a:r>
              <a:rPr lang="zh-TW" altLang="en-US" sz="4000" b="1" dirty="0">
                <a:solidFill>
                  <a:schemeClr val="bg1"/>
                </a:solidFill>
              </a:rPr>
              <a:t>出埃及記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》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6131639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坦尚尼亞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盧安達難民營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‧1994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460375" y="-12033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5" y="0"/>
            <a:ext cx="9133873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6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4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-11654" y="5942242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佔領農場的無地農民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‧1996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0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35151" y="2780928"/>
            <a:ext cx="732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拍攝「人」，真實生活中的人。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1560" y="26064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4F81B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紀實攝影</a:t>
            </a:r>
            <a:endParaRPr lang="en-US" altLang="zh-TW" sz="6000" dirty="0" smtClean="0">
              <a:solidFill>
                <a:srgbClr val="4F81BD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b="1" dirty="0" smtClean="0">
                <a:solidFill>
                  <a:srgbClr val="4F81B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Documentary photography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32032" y="3430033"/>
            <a:ext cx="732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拍攝者走進人物所存在的生活場景中。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32032" y="4149080"/>
            <a:ext cx="782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拍攝者的信念價值：對人的關懷。</a:t>
            </a:r>
          </a:p>
        </p:txBody>
      </p:sp>
    </p:spTree>
    <p:extLst>
      <p:ext uri="{BB962C8B-B14F-4D97-AF65-F5344CB8AC3E}">
        <p14:creationId xmlns:p14="http://schemas.microsoft.com/office/powerpoint/2010/main" val="35421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7904" y="1082584"/>
            <a:ext cx="49685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西元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1944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，我出生於巴西的一個農場。農場至少有一半的土地是雨林。那是個很美的地方。</a:t>
            </a:r>
            <a:endPara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49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7904" y="1024141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歲離開農場，到一個較大的小鎮求學，完成中學的學業。後來開始了解政治，熱衷政治活動。我想成為一名經濟學家，所以完成經濟學碩士學位。</a:t>
            </a:r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47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1"/>
            <a:ext cx="6300192" cy="5904656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7904" y="943102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歲的時候，發生了我人生中最重要的一件事。我遇到一個非常棒非常棒的女孩，後來成為我人生的伴侶，她參與了我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所做的所有的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事情，她的名字是雷莉亞。</a:t>
            </a:r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12668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弧形接點 4"/>
          <p:cNvCxnSpPr/>
          <p:nvPr/>
        </p:nvCxnSpPr>
        <p:spPr>
          <a:xfrm rot="5400000" flipH="1" flipV="1">
            <a:off x="839875" y="4577741"/>
            <a:ext cx="936104" cy="510831"/>
          </a:xfrm>
          <a:prstGeom prst="curvedConnector3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99592" y="373719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</a:rPr>
              <a:t>當時的我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8166" y="906604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西元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1964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年，巴西軍事獨裁政權成立，我和雷莉亞參與當時所有示威運動和抵制獨裁政權的行動。當時的組織認為我們年輕人應該到國外繼續發展運動，於是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1969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年，我們到了法國。</a:t>
            </a:r>
            <a:endParaRPr lang="zh-TW" altLang="en-US" sz="3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2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6754" y="925846"/>
            <a:ext cx="4825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到了法國，我繼續攻讀經濟學博士學位，雷莉亞念建築。她因為需要相機拍攝建築物，所以我們買了生平第一台相機，從此攝影進入我的生命。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1971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年，我爭取到國際咖啡組織的一個職位，開始賺很多錢。</a:t>
            </a:r>
            <a:endParaRPr lang="zh-TW" altLang="en-US" sz="3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8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.shopify.com/s/files/1/0259/9189/files/The_Salt_of_the_Earth_Bild_zur_Kritik.jpg?5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6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-180528" y="620689"/>
            <a:ext cx="3634212" cy="4438160"/>
          </a:xfrm>
          <a:prstGeom prst="cloudCallout">
            <a:avLst>
              <a:gd name="adj1" fmla="val 64750"/>
              <a:gd name="adj2" fmla="val 12435"/>
            </a:avLst>
          </a:prstGeom>
          <a:noFill/>
          <a:ln w="635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415" y="1316275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是導演！</a:t>
            </a:r>
            <a:endParaRPr lang="en-US" altLang="zh-TW" sz="4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en-US" altLang="zh-TW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溫德斯</a:t>
            </a:r>
            <a:endParaRPr lang="en-US" altLang="zh-TW" sz="4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對了，我是男的！</a:t>
            </a:r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5292080" y="3808378"/>
            <a:ext cx="3634212" cy="2500942"/>
          </a:xfrm>
          <a:prstGeom prst="cloudCallout">
            <a:avLst>
              <a:gd name="adj1" fmla="val -27202"/>
              <a:gd name="adj2" fmla="val -57902"/>
            </a:avLst>
          </a:prstGeom>
          <a:noFill/>
          <a:ln w="635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4081382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是主角！</a:t>
            </a:r>
            <a:endParaRPr lang="en-US" altLang="zh-TW" sz="4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薩爾</a:t>
            </a:r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加多</a:t>
            </a:r>
            <a:endParaRPr lang="zh-TW" altLang="en-US" sz="6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1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06754" y="925846"/>
            <a:ext cx="4825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我的工作需要到各個國家出差，我體會到，自己拍攝的照片比回家要寫的報告讓我快樂很多，所以在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1973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年，我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歲那年，我告訴雷莉亞：「我要放棄經濟學！」同年，我們第一個兒子出生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57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19165" y="836712"/>
            <a:ext cx="4825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1979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年，我們第二個兒子一出生，便發現他患有唐氏症，這讓我們墜入身心障礙者的世界；一無所知的我們，得發現它、習慣它的存在，卻也因此有了很多新的體驗。他好可愛，我們一起度過許多歡笑的時光。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2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2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2843808" y="188640"/>
            <a:ext cx="6300192" cy="6552727"/>
          </a:xfrm>
          <a:prstGeom prst="cloudCallout">
            <a:avLst>
              <a:gd name="adj1" fmla="val -68382"/>
              <a:gd name="adj2" fmla="val -17189"/>
            </a:avLst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19165" y="1159877"/>
            <a:ext cx="4825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他是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一個集結愛與甜蜜的珍寶。我確信沒有他，自己所拍攝的照片會與現在截然不同。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是他引導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我用不一樣的角度看待每一個人的面容，並以不同的方式與人接觸。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1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69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2641" y="4109087"/>
            <a:ext cx="91556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我目睹了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人類在盧安達的暴行，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我目睹了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每天有上千人死去，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我對人類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失去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信心，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病菌開始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侵害我的身體。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94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14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-11654" y="6037384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我們決定回到我出生的農場</a:t>
            </a: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236296" y="0"/>
            <a:ext cx="195985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</a:rPr>
              <a:t>2001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年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rreio24horas.com.br/uploads/RTEmagicC_Sebastiao-Salgado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5076056" y="188641"/>
            <a:ext cx="4067944" cy="2592288"/>
          </a:xfrm>
          <a:prstGeom prst="cloudCallout">
            <a:avLst>
              <a:gd name="adj1" fmla="val -80574"/>
              <a:gd name="adj2" fmla="val 19281"/>
            </a:avLst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64093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雷莉亞想到一個非常瘋狂但是很棒的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點子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sp>
        <p:nvSpPr>
          <p:cNvPr id="5" name="雲朵形圖說文字 4"/>
          <p:cNvSpPr/>
          <p:nvPr/>
        </p:nvSpPr>
        <p:spPr>
          <a:xfrm>
            <a:off x="4860032" y="3464823"/>
            <a:ext cx="4283968" cy="2592288"/>
          </a:xfrm>
          <a:prstGeom prst="cloudCallout">
            <a:avLst>
              <a:gd name="adj1" fmla="val -100766"/>
              <a:gd name="adj2" fmla="val -60235"/>
            </a:avLst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255484" y="3945359"/>
            <a:ext cx="3888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何不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把樹一顆一顆種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回來，讓消失的雨林重新種回來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4954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14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46"/>
            <a:ext cx="9144000" cy="60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38550"/>
            <a:ext cx="2105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雲朵形圖說文字 6"/>
          <p:cNvSpPr/>
          <p:nvPr/>
        </p:nvSpPr>
        <p:spPr>
          <a:xfrm>
            <a:off x="3203848" y="2348880"/>
            <a:ext cx="5832648" cy="4032448"/>
          </a:xfrm>
          <a:prstGeom prst="cloudCallout">
            <a:avLst>
              <a:gd name="adj1" fmla="val -73931"/>
              <a:gd name="adj2" fmla="val 31196"/>
            </a:avLst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897970" y="3210942"/>
            <a:ext cx="4563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看到兒時茂密的森林，我內心產生了願望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我想重新拾起攝影，重新拍照。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4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kagalerie.com/docs/artistes/Sebastiao-Salgado/Genesis/Sebastiao_Salgado_GENESIS_Galapagos_Islands_Ecuador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3"/>
            <a:ext cx="5016507" cy="68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259671" y="53012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加拉巴戈斯群島</a:t>
            </a:r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象龜</a:t>
            </a:r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‧2004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1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idia.gruposinos.com.br/_midias/jpg/2014/03/16/sebasti__o_salgado_abc3-128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555" y="5661248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威利斯群島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黑眉信天翁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‧2009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3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parisphoto.com/content/events_images/1374/file/slideshow/526670e745b73%C3%A2-genesis-%C3%A2-ge%C3%A3%C3%A5orgie-du-sud-2009-sebasti-o-salgado-amazonas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632" y="6034706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南極洲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海豹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7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pic.pimg.tw/tsukadagoseki/1432401129-3044711869_n.jpg"/>
          <p:cNvSpPr>
            <a:spLocks noChangeAspect="1" noChangeArrowheads="1"/>
          </p:cNvSpPr>
          <p:nvPr/>
        </p:nvSpPr>
        <p:spPr bwMode="auto">
          <a:xfrm>
            <a:off x="155575" y="-1401763"/>
            <a:ext cx="52101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https://pic.pimg.tw/tsukadagoseki/1432401129-3044711869_n.jpg"/>
          <p:cNvSpPr>
            <a:spLocks noChangeAspect="1" noChangeArrowheads="1"/>
          </p:cNvSpPr>
          <p:nvPr/>
        </p:nvSpPr>
        <p:spPr bwMode="auto">
          <a:xfrm>
            <a:off x="307975" y="-1249363"/>
            <a:ext cx="52101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https://pic.pimg.tw/tsukadagoseki/1432401129-3044711869_n.jpg"/>
          <p:cNvSpPr>
            <a:spLocks noChangeAspect="1" noChangeArrowheads="1"/>
          </p:cNvSpPr>
          <p:nvPr/>
        </p:nvSpPr>
        <p:spPr bwMode="auto">
          <a:xfrm>
            <a:off x="460375" y="-1096963"/>
            <a:ext cx="52101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79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://cdn.shopify.com/s/files/1/0259/9189/files/7_60f44401-d2e6-4628-95ef-4639ab5b4b0f.jpg?36088923217290866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81" y="2365505"/>
            <a:ext cx="2982197" cy="45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雲朵形圖說文字 7"/>
          <p:cNvSpPr/>
          <p:nvPr/>
        </p:nvSpPr>
        <p:spPr>
          <a:xfrm>
            <a:off x="472029" y="1684338"/>
            <a:ext cx="5046121" cy="5144140"/>
          </a:xfrm>
          <a:prstGeom prst="cloudCallout">
            <a:avLst>
              <a:gd name="adj1" fmla="val 74856"/>
              <a:gd name="adj2" fmla="val 9375"/>
            </a:avLst>
          </a:prstGeom>
          <a:solidFill>
            <a:schemeClr val="accent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110995" y="2219380"/>
            <a:ext cx="390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我透過攝影，凝視這個世界</a:t>
            </a:r>
            <a:endParaRPr lang="zh-TW" altLang="en-US" sz="4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40622" y="3645024"/>
            <a:ext cx="3908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我把攝影視為我的生命，我生活在攝影裡</a:t>
            </a:r>
            <a:endParaRPr lang="zh-TW" altLang="en-US" sz="4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8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xlifestyle.eu/wp-content/uploads/2013/07/salgad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555" y="5661248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左埃部落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‧2009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6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tpi.org/wp-content/uploads/2012/12/The-larger-sledges-are-dr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555" y="6045968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北極圈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涅涅茨人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‧2011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6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cp.org/files/el-genesis-segun-sebastiao-salgado-L-g9Wu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9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20072" y="260648"/>
            <a:ext cx="3923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在親眼目睹那麼多人間悲劇之後，能見到如此浩瀚的自然之美，讓我疲憊的身心終於獲得療癒。我想透過這些照片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向地球致敬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，也希望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喚起世人，必須學會尊重地球，好好保護地球。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79712" y="198884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是關於</a:t>
            </a:r>
          </a:p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一位</a:t>
            </a:r>
          </a:p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攝影家的故事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46302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薩爾加多的凝視</a:t>
            </a:r>
            <a:endParaRPr lang="en-US" altLang="zh-TW" sz="80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3548" y="472514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 err="1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Sebastião</a:t>
            </a:r>
            <a:r>
              <a:rPr lang="en-US" altLang="zh-TW" sz="66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Salgado</a:t>
            </a:r>
            <a:endParaRPr lang="en-US" altLang="zh-TW" sz="66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9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6076674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瓜地馬拉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‧1978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460375" y="-12033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8194" name="Picture 2" descr="http://25.media.tumblr.com/tumblr_lic4e7CGhj1qzfye6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" y="0"/>
            <a:ext cx="9131705" cy="60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52457" y="6107451"/>
            <a:ext cx="347345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</a:rPr>
              <a:t>《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其他美洲人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》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frostigcollection.org/2013auction/wp-content/uploads/2013/01/sebasti%C3%83%C2%A3o_salg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-11654" y="6076674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領聖體的女孩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‧1981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6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6076674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衣索比亞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徒步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飢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‧1984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460375" y="-12033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1266" name="Picture 2" descr="http://24.media.tumblr.com/tumblr_lekczqeKNC1qzfye6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1.bp.blogspot.com/-zlKKG_xt_y8/VPISbfikiRI/AAAAAAABTxY/IcU3bJIlYPg/s1600/ad9e9a76-c56b-4c0e-9fd9-4dcaad739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34944"/>
            <a:ext cx="9155654" cy="60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6017795"/>
            <a:ext cx="6455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sz="5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金礦</a:t>
            </a:r>
            <a:r>
              <a:rPr lang="zh-TW" altLang="en-US" sz="5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sz="5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‧1986</a:t>
            </a:r>
            <a:endParaRPr lang="zh-TW" altLang="en-US" sz="5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50" name="Picture 6" descr="http://www.sfmoma.org/images/artwork/large/90.273_01_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22701" y="6107451"/>
            <a:ext cx="282571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</a:rPr>
              <a:t>《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工人的手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》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11654" y="6131639"/>
            <a:ext cx="915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義大利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漁夫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出發捕撈金槍魚</a:t>
            </a:r>
            <a:r>
              <a:rPr lang="en-US" altLang="zh-TW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‧1991</a:t>
            </a:r>
            <a:endParaRPr lang="zh-TW" altLang="en-US" sz="4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4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AutoShape 2" descr="https://s-media-cache-ak0.pinimg.com/originals/c9/f6/a2/c9f6a2ed10fe110a3a85452ac98de250.jpg"/>
          <p:cNvSpPr>
            <a:spLocks noChangeAspect="1" noChangeArrowheads="1"/>
          </p:cNvSpPr>
          <p:nvPr/>
        </p:nvSpPr>
        <p:spPr bwMode="auto">
          <a:xfrm>
            <a:off x="460375" y="-1203325"/>
            <a:ext cx="5210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9218" name="Picture 2" descr="http://www.terrapapers.com/wp-content/uploads/2013/05/Sebasti%C3%A3o-Salgad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-11186"/>
            <a:ext cx="9155654" cy="61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768</Words>
  <Application>Microsoft Office PowerPoint</Application>
  <PresentationFormat>如螢幕大小 (4:3)</PresentationFormat>
  <Paragraphs>56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60</cp:revision>
  <dcterms:created xsi:type="dcterms:W3CDTF">2015-06-08T10:52:22Z</dcterms:created>
  <dcterms:modified xsi:type="dcterms:W3CDTF">2015-06-08T23:43:56Z</dcterms:modified>
</cp:coreProperties>
</file>