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2" r:id="rId3"/>
    <p:sldId id="279" r:id="rId4"/>
    <p:sldId id="258" r:id="rId5"/>
    <p:sldId id="257" r:id="rId6"/>
    <p:sldId id="280" r:id="rId7"/>
    <p:sldId id="282" r:id="rId8"/>
    <p:sldId id="281" r:id="rId9"/>
    <p:sldId id="283" r:id="rId10"/>
    <p:sldId id="284" r:id="rId11"/>
    <p:sldId id="285" r:id="rId12"/>
    <p:sldId id="286" r:id="rId13"/>
    <p:sldId id="264" r:id="rId14"/>
    <p:sldId id="287" r:id="rId15"/>
    <p:sldId id="270" r:id="rId16"/>
    <p:sldId id="263" r:id="rId17"/>
    <p:sldId id="260" r:id="rId18"/>
    <p:sldId id="261" r:id="rId19"/>
    <p:sldId id="259" r:id="rId20"/>
    <p:sldId id="262" r:id="rId21"/>
    <p:sldId id="289" r:id="rId22"/>
    <p:sldId id="290" r:id="rId23"/>
    <p:sldId id="265" r:id="rId24"/>
    <p:sldId id="266" r:id="rId25"/>
    <p:sldId id="267" r:id="rId26"/>
    <p:sldId id="269" r:id="rId27"/>
    <p:sldId id="291" r:id="rId28"/>
    <p:sldId id="273" r:id="rId29"/>
    <p:sldId id="274" r:id="rId30"/>
    <p:sldId id="276" r:id="rId31"/>
    <p:sldId id="288" r:id="rId32"/>
    <p:sldId id="27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34" autoAdjust="0"/>
    <p:restoredTop sz="94660"/>
  </p:normalViewPr>
  <p:slideViewPr>
    <p:cSldViewPr snapToGrid="0">
      <p:cViewPr varScale="1">
        <p:scale>
          <a:sx n="47" d="100"/>
          <a:sy n="47" d="100"/>
        </p:scale>
        <p:origin x="38"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12/13/2016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12/13/2016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12/13/2016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12/13/2016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12/13/2016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12/13/2016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12/13/2016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12/13/2016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12/13/2016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585738" y="342900"/>
            <a:ext cx="1868487" cy="1005481"/>
          </a:xfrm>
        </p:spPr>
        <p:txBody>
          <a:bodyPr/>
          <a:lstStyle/>
          <a:p>
            <a:r>
              <a:rPr lang="zh-TW" altLang="en-US" dirty="0" smtClean="0">
                <a:solidFill>
                  <a:srgbClr val="00B0F0"/>
                </a:solidFill>
              </a:rPr>
              <a:t>梵谷</a:t>
            </a:r>
            <a:endParaRPr lang="zh-TW" altLang="en-US" dirty="0">
              <a:solidFill>
                <a:srgbClr val="00B0F0"/>
              </a:solidFill>
            </a:endParaRPr>
          </a:p>
        </p:txBody>
      </p:sp>
      <p:sp>
        <p:nvSpPr>
          <p:cNvPr id="3" name="副標題 2"/>
          <p:cNvSpPr>
            <a:spLocks noGrp="1"/>
          </p:cNvSpPr>
          <p:nvPr>
            <p:ph type="subTitle" idx="1"/>
          </p:nvPr>
        </p:nvSpPr>
        <p:spPr>
          <a:xfrm>
            <a:off x="9911443" y="6285139"/>
            <a:ext cx="2122716" cy="451280"/>
          </a:xfrm>
        </p:spPr>
        <p:txBody>
          <a:bodyPr>
            <a:normAutofit lnSpcReduction="10000"/>
          </a:bodyPr>
          <a:lstStyle/>
          <a:p>
            <a:r>
              <a:rPr lang="zh-TW" altLang="en-US" sz="2400" dirty="0" smtClean="0"/>
              <a:t>  </a:t>
            </a:r>
            <a:endParaRPr lang="zh-TW" altLang="en-US" sz="2400"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3631" y="1616529"/>
            <a:ext cx="3588159" cy="4894250"/>
          </a:xfrm>
          <a:prstGeom prst="rect">
            <a:avLst/>
          </a:prstGeom>
        </p:spPr>
      </p:pic>
    </p:spTree>
    <p:extLst>
      <p:ext uri="{BB962C8B-B14F-4D97-AF65-F5344CB8AC3E}">
        <p14:creationId xmlns:p14="http://schemas.microsoft.com/office/powerpoint/2010/main" val="2647236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18407" y="620487"/>
            <a:ext cx="6971394" cy="1159328"/>
          </a:xfrm>
        </p:spPr>
        <p:txBody>
          <a:bodyPr/>
          <a:lstStyle/>
          <a:p>
            <a:pPr algn="ctr"/>
            <a:r>
              <a:rPr lang="zh-TW" altLang="en-US" dirty="0" smtClean="0">
                <a:solidFill>
                  <a:srgbClr val="00B0F0"/>
                </a:solidFill>
              </a:rPr>
              <a:t>向日</a:t>
            </a:r>
            <a:r>
              <a:rPr lang="zh-TW" altLang="en-US" dirty="0">
                <a:solidFill>
                  <a:srgbClr val="00B0F0"/>
                </a:solidFill>
              </a:rPr>
              <a:t>葵</a:t>
            </a:r>
          </a:p>
        </p:txBody>
      </p:sp>
      <p:sp>
        <p:nvSpPr>
          <p:cNvPr id="3" name="副標題 2"/>
          <p:cNvSpPr>
            <a:spLocks noGrp="1"/>
          </p:cNvSpPr>
          <p:nvPr>
            <p:ph type="subTitle" idx="1"/>
          </p:nvPr>
        </p:nvSpPr>
        <p:spPr>
          <a:xfrm>
            <a:off x="2059214" y="2392135"/>
            <a:ext cx="3871686" cy="3314700"/>
          </a:xfrm>
        </p:spPr>
        <p:txBody>
          <a:bodyPr>
            <a:normAutofit/>
          </a:bodyPr>
          <a:lstStyle/>
          <a:p>
            <a:r>
              <a:rPr lang="zh-TW" altLang="en-US" sz="2800" dirty="0"/>
              <a:t>第三</a:t>
            </a:r>
            <a:r>
              <a:rPr lang="zh-TW" altLang="en-US" sz="2800" dirty="0" smtClean="0"/>
              <a:t>幅</a:t>
            </a:r>
            <a:endParaRPr lang="en-US" altLang="zh-TW" sz="2800" dirty="0" smtClean="0"/>
          </a:p>
          <a:p>
            <a:r>
              <a:rPr lang="en-US" altLang="zh-TW" sz="2800" dirty="0" smtClean="0">
                <a:solidFill>
                  <a:srgbClr val="7030A0"/>
                </a:solidFill>
              </a:rPr>
              <a:t>《</a:t>
            </a:r>
            <a:r>
              <a:rPr lang="zh-TW" altLang="en-US" sz="2800" dirty="0">
                <a:solidFill>
                  <a:srgbClr val="7030A0"/>
                </a:solidFill>
              </a:rPr>
              <a:t>花瓶裡的三朵</a:t>
            </a:r>
            <a:r>
              <a:rPr lang="zh-TW" altLang="en-US" sz="2800" dirty="0" smtClean="0">
                <a:solidFill>
                  <a:srgbClr val="7030A0"/>
                </a:solidFill>
              </a:rPr>
              <a:t>向日葵</a:t>
            </a:r>
            <a:r>
              <a:rPr lang="en-US" altLang="zh-TW" sz="2800" dirty="0" smtClean="0">
                <a:solidFill>
                  <a:srgbClr val="7030A0"/>
                </a:solidFill>
              </a:rPr>
              <a:t>》</a:t>
            </a:r>
          </a:p>
          <a:p>
            <a:r>
              <a:rPr lang="zh-TW" altLang="en-US" sz="2800" dirty="0" smtClean="0"/>
              <a:t>創作於</a:t>
            </a:r>
            <a:r>
              <a:rPr lang="en-US" altLang="zh-TW" sz="2800" dirty="0" smtClean="0">
                <a:solidFill>
                  <a:srgbClr val="7030A0"/>
                </a:solidFill>
              </a:rPr>
              <a:t>1888</a:t>
            </a:r>
            <a:r>
              <a:rPr lang="zh-TW" altLang="en-US" sz="2800" dirty="0">
                <a:solidFill>
                  <a:srgbClr val="7030A0"/>
                </a:solidFill>
              </a:rPr>
              <a:t>年</a:t>
            </a:r>
            <a:r>
              <a:rPr lang="en-US" altLang="zh-TW" sz="2800" dirty="0">
                <a:solidFill>
                  <a:srgbClr val="7030A0"/>
                </a:solidFill>
              </a:rPr>
              <a:t>8</a:t>
            </a:r>
            <a:r>
              <a:rPr lang="zh-TW" altLang="en-US" sz="2800" dirty="0">
                <a:solidFill>
                  <a:srgbClr val="7030A0"/>
                </a:solidFill>
              </a:rPr>
              <a:t>月</a:t>
            </a:r>
            <a:r>
              <a:rPr lang="zh-TW" altLang="en-US" sz="2800" dirty="0"/>
              <a:t>，</a:t>
            </a:r>
            <a:r>
              <a:rPr lang="zh-TW" altLang="en-US" sz="2800" dirty="0" smtClean="0">
                <a:solidFill>
                  <a:srgbClr val="7030A0"/>
                </a:solidFill>
              </a:rPr>
              <a:t>私</a:t>
            </a:r>
            <a:endParaRPr lang="en-US" altLang="zh-TW" sz="2800" dirty="0" smtClean="0">
              <a:solidFill>
                <a:srgbClr val="7030A0"/>
              </a:solidFill>
            </a:endParaRPr>
          </a:p>
          <a:p>
            <a:r>
              <a:rPr lang="zh-TW" altLang="en-US" sz="2800" dirty="0" smtClean="0">
                <a:solidFill>
                  <a:srgbClr val="7030A0"/>
                </a:solidFill>
              </a:rPr>
              <a:t>人</a:t>
            </a:r>
            <a:r>
              <a:rPr lang="zh-TW" altLang="en-US" sz="2800" dirty="0">
                <a:solidFill>
                  <a:srgbClr val="7030A0"/>
                </a:solidFill>
              </a:rPr>
              <a:t>收藏</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440779"/>
            <a:ext cx="4588327" cy="6160499"/>
          </a:xfrm>
          <a:prstGeom prst="rect">
            <a:avLst/>
          </a:prstGeom>
        </p:spPr>
      </p:pic>
    </p:spTree>
    <p:extLst>
      <p:ext uri="{BB962C8B-B14F-4D97-AF65-F5344CB8AC3E}">
        <p14:creationId xmlns:p14="http://schemas.microsoft.com/office/powerpoint/2010/main" val="1391366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6957" y="359230"/>
            <a:ext cx="7282543" cy="1322613"/>
          </a:xfrm>
        </p:spPr>
        <p:txBody>
          <a:bodyPr/>
          <a:lstStyle/>
          <a:p>
            <a:pPr algn="ctr"/>
            <a:r>
              <a:rPr lang="zh-TW" altLang="en-US" dirty="0" smtClean="0">
                <a:solidFill>
                  <a:srgbClr val="00B0F0"/>
                </a:solidFill>
              </a:rPr>
              <a:t>向日葵</a:t>
            </a:r>
            <a:endParaRPr lang="zh-TW" altLang="en-US" dirty="0">
              <a:solidFill>
                <a:srgbClr val="00B0F0"/>
              </a:solidFill>
            </a:endParaRPr>
          </a:p>
        </p:txBody>
      </p:sp>
      <p:sp>
        <p:nvSpPr>
          <p:cNvPr id="3" name="副標題 2"/>
          <p:cNvSpPr>
            <a:spLocks noGrp="1"/>
          </p:cNvSpPr>
          <p:nvPr>
            <p:ph type="subTitle" idx="1"/>
          </p:nvPr>
        </p:nvSpPr>
        <p:spPr>
          <a:xfrm>
            <a:off x="2226129" y="2378529"/>
            <a:ext cx="3565071" cy="1796142"/>
          </a:xfrm>
        </p:spPr>
        <p:txBody>
          <a:bodyPr>
            <a:normAutofit lnSpcReduction="10000"/>
          </a:bodyPr>
          <a:lstStyle/>
          <a:p>
            <a:r>
              <a:rPr lang="zh-TW" altLang="en-US" sz="2400" dirty="0" smtClean="0"/>
              <a:t>第四幅</a:t>
            </a:r>
            <a:endParaRPr lang="en-US" altLang="zh-TW" sz="2400" dirty="0" smtClean="0"/>
          </a:p>
          <a:p>
            <a:r>
              <a:rPr lang="en-US" altLang="zh-TW" sz="2400" dirty="0" smtClean="0">
                <a:solidFill>
                  <a:srgbClr val="7030A0"/>
                </a:solidFill>
              </a:rPr>
              <a:t>《</a:t>
            </a:r>
            <a:r>
              <a:rPr lang="zh-TW" altLang="en-US" sz="2400" dirty="0" smtClean="0">
                <a:solidFill>
                  <a:srgbClr val="7030A0"/>
                </a:solidFill>
              </a:rPr>
              <a:t>花瓶</a:t>
            </a:r>
            <a:r>
              <a:rPr lang="zh-TW" altLang="en-US" sz="2400" dirty="0">
                <a:solidFill>
                  <a:srgbClr val="7030A0"/>
                </a:solidFill>
              </a:rPr>
              <a:t>裡的五朵向日葵</a:t>
            </a:r>
            <a:r>
              <a:rPr lang="en-US" altLang="zh-TW" sz="2400" dirty="0" smtClean="0">
                <a:solidFill>
                  <a:srgbClr val="7030A0"/>
                </a:solidFill>
              </a:rPr>
              <a:t>》</a:t>
            </a:r>
          </a:p>
          <a:p>
            <a:r>
              <a:rPr lang="zh-TW" altLang="en-US" sz="2400" dirty="0" smtClean="0"/>
              <a:t>創作於</a:t>
            </a:r>
            <a:r>
              <a:rPr lang="en-US" altLang="zh-TW" sz="2400" dirty="0" smtClean="0">
                <a:solidFill>
                  <a:srgbClr val="7030A0"/>
                </a:solidFill>
              </a:rPr>
              <a:t>1888</a:t>
            </a:r>
            <a:r>
              <a:rPr lang="zh-TW" altLang="en-US" sz="2400" dirty="0">
                <a:solidFill>
                  <a:srgbClr val="7030A0"/>
                </a:solidFill>
              </a:rPr>
              <a:t>年</a:t>
            </a:r>
            <a:r>
              <a:rPr lang="en-US" altLang="zh-TW" sz="2400" dirty="0">
                <a:solidFill>
                  <a:srgbClr val="7030A0"/>
                </a:solidFill>
              </a:rPr>
              <a:t>8</a:t>
            </a:r>
            <a:r>
              <a:rPr lang="zh-TW" altLang="en-US" sz="2400" dirty="0">
                <a:solidFill>
                  <a:srgbClr val="7030A0"/>
                </a:solidFill>
              </a:rPr>
              <a:t>月</a:t>
            </a:r>
            <a:r>
              <a:rPr lang="zh-TW" altLang="en-US" sz="2400" dirty="0"/>
              <a:t>，</a:t>
            </a:r>
            <a:r>
              <a:rPr lang="zh-TW" altLang="en-US" sz="2400" dirty="0">
                <a:solidFill>
                  <a:srgbClr val="C00000"/>
                </a:solidFill>
              </a:rPr>
              <a:t>毀</a:t>
            </a:r>
            <a:r>
              <a:rPr lang="zh-TW" altLang="en-US" sz="2400" dirty="0" smtClean="0">
                <a:solidFill>
                  <a:srgbClr val="C00000"/>
                </a:solidFill>
              </a:rPr>
              <a:t>於</a:t>
            </a:r>
            <a:endParaRPr lang="en-US" altLang="zh-TW" sz="2400" dirty="0" smtClean="0">
              <a:solidFill>
                <a:srgbClr val="C00000"/>
              </a:solidFill>
            </a:endParaRPr>
          </a:p>
          <a:p>
            <a:r>
              <a:rPr lang="zh-TW" altLang="en-US" sz="2400" dirty="0" smtClean="0">
                <a:solidFill>
                  <a:srgbClr val="7030A0"/>
                </a:solidFill>
              </a:rPr>
              <a:t>第二次世界大戰</a:t>
            </a:r>
            <a:endParaRPr lang="zh-TW" altLang="en-US" sz="2400" dirty="0">
              <a:solidFill>
                <a:srgbClr val="7030A0"/>
              </a:solidFill>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8800" y="359131"/>
            <a:ext cx="3877355" cy="6343606"/>
          </a:xfrm>
          <a:prstGeom prst="rect">
            <a:avLst/>
          </a:prstGeom>
        </p:spPr>
      </p:pic>
    </p:spTree>
    <p:extLst>
      <p:ext uri="{BB962C8B-B14F-4D97-AF65-F5344CB8AC3E}">
        <p14:creationId xmlns:p14="http://schemas.microsoft.com/office/powerpoint/2010/main" val="616025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18455" y="326572"/>
            <a:ext cx="6558645" cy="1371600"/>
          </a:xfrm>
        </p:spPr>
        <p:txBody>
          <a:bodyPr/>
          <a:lstStyle/>
          <a:p>
            <a:pPr algn="ctr"/>
            <a:r>
              <a:rPr lang="zh-TW" altLang="en-US" dirty="0" smtClean="0">
                <a:solidFill>
                  <a:srgbClr val="00B0F0"/>
                </a:solidFill>
              </a:rPr>
              <a:t>向日葵</a:t>
            </a:r>
            <a:endParaRPr lang="zh-TW" altLang="en-US" dirty="0">
              <a:solidFill>
                <a:srgbClr val="00B0F0"/>
              </a:solidFill>
            </a:endParaRPr>
          </a:p>
        </p:txBody>
      </p:sp>
      <p:sp>
        <p:nvSpPr>
          <p:cNvPr id="3" name="副標題 2"/>
          <p:cNvSpPr>
            <a:spLocks noGrp="1"/>
          </p:cNvSpPr>
          <p:nvPr>
            <p:ph type="subTitle" idx="1"/>
          </p:nvPr>
        </p:nvSpPr>
        <p:spPr>
          <a:xfrm>
            <a:off x="2338613" y="2200332"/>
            <a:ext cx="3897088" cy="3739243"/>
          </a:xfrm>
        </p:spPr>
        <p:txBody>
          <a:bodyPr>
            <a:normAutofit/>
          </a:bodyPr>
          <a:lstStyle/>
          <a:p>
            <a:r>
              <a:rPr lang="zh-TW" altLang="en-US" sz="2400" dirty="0" smtClean="0"/>
              <a:t>最後一幅是</a:t>
            </a:r>
            <a:endParaRPr lang="en-US" altLang="zh-TW" sz="2400" dirty="0" smtClean="0"/>
          </a:p>
          <a:p>
            <a:r>
              <a:rPr lang="en-US" altLang="zh-TW" sz="2400" dirty="0" smtClean="0"/>
              <a:t>《</a:t>
            </a:r>
            <a:r>
              <a:rPr lang="zh-TW" altLang="en-US" sz="2400" dirty="0"/>
              <a:t>花瓶裡的十二朵向日葵</a:t>
            </a:r>
            <a:r>
              <a:rPr lang="en-US" altLang="zh-TW" sz="2400" dirty="0" smtClean="0"/>
              <a:t>》</a:t>
            </a:r>
          </a:p>
          <a:p>
            <a:r>
              <a:rPr lang="zh-TW" altLang="en-US" sz="2400" dirty="0" smtClean="0"/>
              <a:t>創作於</a:t>
            </a:r>
            <a:r>
              <a:rPr lang="en-US" altLang="zh-TW" sz="2400" dirty="0" smtClean="0"/>
              <a:t>1889</a:t>
            </a:r>
            <a:r>
              <a:rPr lang="zh-TW" altLang="en-US" sz="2400" dirty="0"/>
              <a:t>年</a:t>
            </a:r>
            <a:r>
              <a:rPr lang="en-US" altLang="zh-TW" sz="2400" dirty="0"/>
              <a:t>1</a:t>
            </a:r>
            <a:r>
              <a:rPr lang="zh-TW" altLang="en-US" sz="2400" dirty="0"/>
              <a:t>月</a:t>
            </a:r>
            <a:r>
              <a:rPr lang="zh-TW" altLang="en-US" sz="2400" dirty="0" smtClean="0"/>
              <a:t>，目前</a:t>
            </a:r>
            <a:endParaRPr lang="en-US" altLang="zh-TW" sz="2400" dirty="0" smtClean="0"/>
          </a:p>
          <a:p>
            <a:r>
              <a:rPr lang="zh-TW" altLang="en-US" sz="2400" dirty="0" smtClean="0">
                <a:solidFill>
                  <a:srgbClr val="7030A0"/>
                </a:solidFill>
              </a:rPr>
              <a:t>藏於</a:t>
            </a:r>
            <a:r>
              <a:rPr lang="zh-TW" altLang="en-US" sz="2400" dirty="0">
                <a:solidFill>
                  <a:srgbClr val="7030A0"/>
                </a:solidFill>
              </a:rPr>
              <a:t>美國</a:t>
            </a:r>
            <a:r>
              <a:rPr lang="zh-TW" altLang="en-US" sz="2400" dirty="0" smtClean="0">
                <a:solidFill>
                  <a:srgbClr val="7030A0"/>
                </a:solidFill>
              </a:rPr>
              <a:t>費城</a:t>
            </a:r>
            <a:r>
              <a:rPr lang="zh-TW" altLang="en-US" sz="2400" dirty="0">
                <a:solidFill>
                  <a:srgbClr val="7030A0"/>
                </a:solidFill>
              </a:rPr>
              <a:t>的</a:t>
            </a:r>
            <a:r>
              <a:rPr lang="zh-TW" altLang="en-US" sz="2400" dirty="0" smtClean="0">
                <a:solidFill>
                  <a:srgbClr val="7030A0"/>
                </a:solidFill>
              </a:rPr>
              <a:t>費城美術館</a:t>
            </a:r>
            <a:endParaRPr lang="zh-TW" altLang="en-US" sz="2400" dirty="0">
              <a:solidFill>
                <a:srgbClr val="7030A0"/>
              </a:solidFill>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100" y="259205"/>
            <a:ext cx="4635500" cy="6370957"/>
          </a:xfrm>
          <a:prstGeom prst="rect">
            <a:avLst/>
          </a:prstGeom>
        </p:spPr>
      </p:pic>
    </p:spTree>
    <p:extLst>
      <p:ext uri="{BB962C8B-B14F-4D97-AF65-F5344CB8AC3E}">
        <p14:creationId xmlns:p14="http://schemas.microsoft.com/office/powerpoint/2010/main" val="387589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004899" y="0"/>
            <a:ext cx="8915399" cy="1175658"/>
          </a:xfrm>
        </p:spPr>
        <p:txBody>
          <a:bodyPr/>
          <a:lstStyle/>
          <a:p>
            <a:pPr algn="ctr"/>
            <a:r>
              <a:rPr lang="zh-TW" altLang="en-US" dirty="0" smtClean="0">
                <a:solidFill>
                  <a:srgbClr val="00B0F0"/>
                </a:solidFill>
              </a:rPr>
              <a:t>後印象</a:t>
            </a:r>
            <a:r>
              <a:rPr lang="zh-TW" altLang="en-US" dirty="0">
                <a:solidFill>
                  <a:srgbClr val="00B0F0"/>
                </a:solidFill>
              </a:rPr>
              <a:t>派</a:t>
            </a:r>
          </a:p>
        </p:txBody>
      </p:sp>
      <p:sp>
        <p:nvSpPr>
          <p:cNvPr id="3" name="副標題 2"/>
          <p:cNvSpPr>
            <a:spLocks noGrp="1"/>
          </p:cNvSpPr>
          <p:nvPr>
            <p:ph type="subTitle" idx="1"/>
          </p:nvPr>
        </p:nvSpPr>
        <p:spPr>
          <a:xfrm>
            <a:off x="1321820" y="1175658"/>
            <a:ext cx="10706100" cy="5682342"/>
          </a:xfrm>
        </p:spPr>
        <p:txBody>
          <a:bodyPr>
            <a:normAutofit/>
          </a:bodyPr>
          <a:lstStyle/>
          <a:p>
            <a:r>
              <a:rPr lang="zh-TW" altLang="en-US" sz="2800" b="1" dirty="0"/>
              <a:t>後</a:t>
            </a:r>
            <a:r>
              <a:rPr lang="zh-TW" altLang="en-US" sz="2800" b="1" dirty="0" smtClean="0"/>
              <a:t>印象派</a:t>
            </a:r>
            <a:r>
              <a:rPr lang="en-US" altLang="zh-TW" sz="2800" b="1" dirty="0" smtClean="0"/>
              <a:t>:</a:t>
            </a:r>
            <a:r>
              <a:rPr lang="zh-TW" altLang="en-US" sz="2800" dirty="0" smtClean="0"/>
              <a:t>是</a:t>
            </a:r>
            <a:r>
              <a:rPr lang="zh-TW" altLang="en-US" sz="2800" dirty="0"/>
              <a:t>印象派發展而來的一種油畫流派</a:t>
            </a:r>
            <a:r>
              <a:rPr lang="zh-TW" altLang="en-US" sz="2800" dirty="0" smtClean="0"/>
              <a:t>。</a:t>
            </a:r>
            <a:endParaRPr lang="en-US" altLang="zh-TW" sz="2800" dirty="0" smtClean="0"/>
          </a:p>
          <a:p>
            <a:r>
              <a:rPr lang="zh-TW" altLang="en-US" sz="2800" dirty="0" smtClean="0"/>
              <a:t>在</a:t>
            </a:r>
            <a:r>
              <a:rPr lang="en-US" altLang="zh-TW" sz="2800" dirty="0"/>
              <a:t>19</a:t>
            </a:r>
            <a:r>
              <a:rPr lang="zh-TW" altLang="en-US" sz="2800" dirty="0"/>
              <a:t>世紀末，許多曾受到印象主義鼓舞的藝術家開始反對印象派</a:t>
            </a:r>
            <a:r>
              <a:rPr lang="zh-TW" altLang="en-US" sz="2800" dirty="0" smtClean="0"/>
              <a:t>。</a:t>
            </a:r>
            <a:endParaRPr lang="en-US" altLang="zh-TW" sz="2800" dirty="0" smtClean="0"/>
          </a:p>
          <a:p>
            <a:r>
              <a:rPr lang="zh-TW" altLang="en-US" sz="2800" dirty="0" smtClean="0"/>
              <a:t>轉捩點</a:t>
            </a:r>
            <a:r>
              <a:rPr lang="zh-TW" altLang="en-US" sz="2800" dirty="0"/>
              <a:t>發生於</a:t>
            </a:r>
            <a:r>
              <a:rPr lang="en-US" altLang="zh-TW" sz="2800" dirty="0"/>
              <a:t>1882</a:t>
            </a:r>
            <a:r>
              <a:rPr lang="zh-TW" altLang="en-US" sz="2800" dirty="0"/>
              <a:t>年愛杜爾</a:t>
            </a:r>
            <a:r>
              <a:rPr lang="en-US" altLang="zh-TW" sz="2800" dirty="0"/>
              <a:t>·</a:t>
            </a:r>
            <a:r>
              <a:rPr lang="zh-TW" altLang="en-US" sz="2800" dirty="0"/>
              <a:t>馬奈獲頒法國國家榮譽獎，和</a:t>
            </a:r>
            <a:r>
              <a:rPr lang="en-US" altLang="zh-TW" sz="2800" dirty="0"/>
              <a:t>1874</a:t>
            </a:r>
            <a:r>
              <a:rPr lang="zh-TW" altLang="en-US" sz="2800" dirty="0" smtClean="0"/>
              <a:t>年</a:t>
            </a:r>
            <a:endParaRPr lang="en-US" altLang="zh-TW" sz="2800" dirty="0" smtClean="0"/>
          </a:p>
          <a:p>
            <a:r>
              <a:rPr lang="zh-TW" altLang="en-US" sz="2800" dirty="0" smtClean="0"/>
              <a:t>至</a:t>
            </a:r>
            <a:r>
              <a:rPr lang="en-US" altLang="zh-TW" sz="2800" dirty="0"/>
              <a:t>1886</a:t>
            </a:r>
            <a:r>
              <a:rPr lang="zh-TW" altLang="en-US" sz="2800" dirty="0"/>
              <a:t>年止的印象派畫家聯合畫展，這些藝術家們不滿足於刻板</a:t>
            </a:r>
            <a:r>
              <a:rPr lang="zh-TW" altLang="en-US" sz="2800" dirty="0" smtClean="0"/>
              <a:t>片</a:t>
            </a:r>
            <a:endParaRPr lang="en-US" altLang="zh-TW" sz="2800" dirty="0" smtClean="0"/>
          </a:p>
          <a:p>
            <a:r>
              <a:rPr lang="zh-TW" altLang="en-US" sz="2800" dirty="0" smtClean="0"/>
              <a:t>面</a:t>
            </a:r>
            <a:r>
              <a:rPr lang="zh-TW" altLang="en-US" sz="2800" dirty="0"/>
              <a:t>的追求光色，強調作品要抒發藝術家的自我感受和主觀感情，</a:t>
            </a:r>
            <a:r>
              <a:rPr lang="zh-TW" altLang="en-US" sz="2800" dirty="0" smtClean="0"/>
              <a:t>於</a:t>
            </a:r>
            <a:endParaRPr lang="en-US" altLang="zh-TW" sz="2800" dirty="0" smtClean="0"/>
          </a:p>
          <a:p>
            <a:r>
              <a:rPr lang="zh-TW" altLang="en-US" sz="2800" dirty="0" smtClean="0"/>
              <a:t>是</a:t>
            </a:r>
            <a:r>
              <a:rPr lang="zh-TW" altLang="en-US" sz="2800" dirty="0"/>
              <a:t>開始嘗試對</a:t>
            </a:r>
            <a:r>
              <a:rPr lang="zh-TW" altLang="en-US" sz="2800" dirty="0" smtClean="0"/>
              <a:t>色彩及形體表現因素</a:t>
            </a:r>
            <a:r>
              <a:rPr lang="zh-TW" altLang="en-US" sz="2800" dirty="0"/>
              <a:t>的自覺運用</a:t>
            </a:r>
            <a:r>
              <a:rPr lang="zh-TW" altLang="en-US" sz="2800" dirty="0" smtClean="0"/>
              <a:t>。</a:t>
            </a:r>
            <a:endParaRPr lang="en-US" altLang="zh-TW" sz="2800" dirty="0" smtClean="0"/>
          </a:p>
          <a:p>
            <a:r>
              <a:rPr lang="zh-TW" altLang="en-US" sz="2400" dirty="0" smtClean="0"/>
              <a:t>    後印象派作品，</a:t>
            </a:r>
            <a:endParaRPr lang="en-US" altLang="zh-TW" sz="2400" dirty="0" smtClean="0"/>
          </a:p>
          <a:p>
            <a:r>
              <a:rPr lang="zh-TW" altLang="en-US" sz="2400" dirty="0" smtClean="0"/>
              <a:t>例如</a:t>
            </a:r>
            <a:r>
              <a:rPr lang="en-US" altLang="zh-TW" sz="2400" dirty="0" smtClean="0"/>
              <a:t>:</a:t>
            </a:r>
            <a:r>
              <a:rPr lang="zh-TW" altLang="en-US" sz="2400" dirty="0" smtClean="0">
                <a:solidFill>
                  <a:srgbClr val="7030A0"/>
                </a:solidFill>
              </a:rPr>
              <a:t>梵谷的</a:t>
            </a:r>
            <a:r>
              <a:rPr lang="en-US" altLang="zh-TW" sz="2400" b="1" dirty="0" smtClean="0">
                <a:solidFill>
                  <a:srgbClr val="7030A0"/>
                </a:solidFill>
              </a:rPr>
              <a:t>:</a:t>
            </a:r>
            <a:r>
              <a:rPr lang="en-US" altLang="zh-TW" sz="2400" dirty="0" smtClean="0">
                <a:solidFill>
                  <a:srgbClr val="7030A0"/>
                </a:solidFill>
              </a:rPr>
              <a:t>《</a:t>
            </a:r>
            <a:r>
              <a:rPr lang="zh-TW" altLang="en-US" sz="2400" dirty="0">
                <a:solidFill>
                  <a:srgbClr val="7030A0"/>
                </a:solidFill>
              </a:rPr>
              <a:t>隆河上的</a:t>
            </a:r>
            <a:r>
              <a:rPr lang="zh-TW" altLang="en-US" sz="2400" dirty="0" smtClean="0">
                <a:solidFill>
                  <a:srgbClr val="7030A0"/>
                </a:solidFill>
              </a:rPr>
              <a:t>星夜</a:t>
            </a:r>
            <a:r>
              <a:rPr lang="en-US" altLang="zh-TW" sz="2400" dirty="0" smtClean="0">
                <a:solidFill>
                  <a:srgbClr val="7030A0"/>
                </a:solidFill>
              </a:rPr>
              <a:t>》</a:t>
            </a:r>
            <a:endParaRPr lang="en-US" altLang="zh-TW" sz="2400" b="1" dirty="0">
              <a:solidFill>
                <a:srgbClr val="7030A0"/>
              </a:solidFill>
            </a:endParaRPr>
          </a:p>
          <a:p>
            <a:endParaRPr lang="zh-TW" altLang="en-US" sz="2400"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8900" y="4544614"/>
            <a:ext cx="3966029" cy="2158266"/>
          </a:xfrm>
          <a:prstGeom prst="rect">
            <a:avLst/>
          </a:prstGeom>
        </p:spPr>
      </p:pic>
    </p:spTree>
    <p:extLst>
      <p:ext uri="{BB962C8B-B14F-4D97-AF65-F5344CB8AC3E}">
        <p14:creationId xmlns:p14="http://schemas.microsoft.com/office/powerpoint/2010/main" val="3872705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96673" y="210456"/>
            <a:ext cx="1232127" cy="3866244"/>
          </a:xfrm>
        </p:spPr>
        <p:txBody>
          <a:bodyPr>
            <a:normAutofit/>
          </a:bodyPr>
          <a:lstStyle/>
          <a:p>
            <a:pPr algn="ctr"/>
            <a:r>
              <a:rPr lang="zh-TW" altLang="zh-TW" sz="4000" dirty="0" smtClean="0">
                <a:solidFill>
                  <a:srgbClr val="00B0F0"/>
                </a:solidFill>
                <a:latin typeface="+mn-lt"/>
                <a:ea typeface="+mn-ea"/>
              </a:rPr>
              <a:t>隆</a:t>
            </a:r>
            <a:r>
              <a:rPr lang="en-US" altLang="zh-TW" sz="4000" dirty="0" smtClean="0">
                <a:solidFill>
                  <a:srgbClr val="00B0F0"/>
                </a:solidFill>
                <a:latin typeface="+mn-lt"/>
                <a:ea typeface="+mn-ea"/>
              </a:rPr>
              <a:t/>
            </a:r>
            <a:br>
              <a:rPr lang="en-US" altLang="zh-TW" sz="4000" dirty="0" smtClean="0">
                <a:solidFill>
                  <a:srgbClr val="00B0F0"/>
                </a:solidFill>
                <a:latin typeface="+mn-lt"/>
                <a:ea typeface="+mn-ea"/>
              </a:rPr>
            </a:br>
            <a:r>
              <a:rPr lang="zh-TW" altLang="zh-TW" sz="4000" dirty="0" smtClean="0">
                <a:solidFill>
                  <a:srgbClr val="00B0F0"/>
                </a:solidFill>
                <a:latin typeface="+mn-lt"/>
                <a:ea typeface="+mn-ea"/>
              </a:rPr>
              <a:t>河</a:t>
            </a:r>
            <a:r>
              <a:rPr lang="en-US" altLang="zh-TW" sz="4000" dirty="0" smtClean="0">
                <a:solidFill>
                  <a:srgbClr val="00B0F0"/>
                </a:solidFill>
                <a:latin typeface="+mn-lt"/>
                <a:ea typeface="+mn-ea"/>
              </a:rPr>
              <a:t/>
            </a:r>
            <a:br>
              <a:rPr lang="en-US" altLang="zh-TW" sz="4000" dirty="0" smtClean="0">
                <a:solidFill>
                  <a:srgbClr val="00B0F0"/>
                </a:solidFill>
                <a:latin typeface="+mn-lt"/>
                <a:ea typeface="+mn-ea"/>
              </a:rPr>
            </a:br>
            <a:r>
              <a:rPr lang="zh-TW" altLang="zh-TW" sz="4000" dirty="0" smtClean="0">
                <a:solidFill>
                  <a:srgbClr val="00B0F0"/>
                </a:solidFill>
                <a:latin typeface="+mn-lt"/>
                <a:ea typeface="+mn-ea"/>
              </a:rPr>
              <a:t>上</a:t>
            </a:r>
            <a:r>
              <a:rPr lang="en-US" altLang="zh-TW" sz="4000" dirty="0" smtClean="0">
                <a:solidFill>
                  <a:srgbClr val="00B0F0"/>
                </a:solidFill>
                <a:latin typeface="+mn-lt"/>
                <a:ea typeface="+mn-ea"/>
              </a:rPr>
              <a:t/>
            </a:r>
            <a:br>
              <a:rPr lang="en-US" altLang="zh-TW" sz="4000" dirty="0" smtClean="0">
                <a:solidFill>
                  <a:srgbClr val="00B0F0"/>
                </a:solidFill>
                <a:latin typeface="+mn-lt"/>
                <a:ea typeface="+mn-ea"/>
              </a:rPr>
            </a:br>
            <a:r>
              <a:rPr lang="zh-TW" altLang="zh-TW" sz="4000" dirty="0" smtClean="0">
                <a:solidFill>
                  <a:srgbClr val="00B0F0"/>
                </a:solidFill>
                <a:latin typeface="+mn-lt"/>
                <a:ea typeface="+mn-ea"/>
              </a:rPr>
              <a:t>的</a:t>
            </a:r>
            <a:r>
              <a:rPr lang="en-US" altLang="zh-TW" sz="4000" dirty="0" smtClean="0">
                <a:solidFill>
                  <a:srgbClr val="00B0F0"/>
                </a:solidFill>
                <a:latin typeface="+mn-lt"/>
                <a:ea typeface="+mn-ea"/>
              </a:rPr>
              <a:t/>
            </a:r>
            <a:br>
              <a:rPr lang="en-US" altLang="zh-TW" sz="4000" dirty="0" smtClean="0">
                <a:solidFill>
                  <a:srgbClr val="00B0F0"/>
                </a:solidFill>
                <a:latin typeface="+mn-lt"/>
                <a:ea typeface="+mn-ea"/>
              </a:rPr>
            </a:br>
            <a:r>
              <a:rPr lang="zh-TW" altLang="zh-TW" sz="4000" dirty="0" smtClean="0">
                <a:solidFill>
                  <a:srgbClr val="00B0F0"/>
                </a:solidFill>
                <a:latin typeface="+mn-lt"/>
                <a:ea typeface="+mn-ea"/>
              </a:rPr>
              <a:t>星</a:t>
            </a:r>
            <a:r>
              <a:rPr lang="en-US" altLang="zh-TW" sz="4000" dirty="0" smtClean="0">
                <a:solidFill>
                  <a:srgbClr val="00B0F0"/>
                </a:solidFill>
                <a:latin typeface="+mn-lt"/>
                <a:ea typeface="+mn-ea"/>
              </a:rPr>
              <a:t/>
            </a:r>
            <a:br>
              <a:rPr lang="en-US" altLang="zh-TW" sz="4000" dirty="0" smtClean="0">
                <a:solidFill>
                  <a:srgbClr val="00B0F0"/>
                </a:solidFill>
                <a:latin typeface="+mn-lt"/>
                <a:ea typeface="+mn-ea"/>
              </a:rPr>
            </a:br>
            <a:r>
              <a:rPr lang="zh-TW" altLang="zh-TW" sz="4000" dirty="0" smtClean="0">
                <a:solidFill>
                  <a:srgbClr val="00B0F0"/>
                </a:solidFill>
                <a:latin typeface="+mn-lt"/>
                <a:ea typeface="+mn-ea"/>
              </a:rPr>
              <a:t>夜</a:t>
            </a:r>
            <a:endParaRPr lang="zh-TW" altLang="en-US" sz="4000" dirty="0">
              <a:solidFill>
                <a:srgbClr val="00B0F0"/>
              </a:solidFill>
              <a:latin typeface="+mn-lt"/>
              <a:ea typeface="+mn-ea"/>
            </a:endParaRPr>
          </a:p>
        </p:txBody>
      </p:sp>
      <p:sp>
        <p:nvSpPr>
          <p:cNvPr id="3" name="副標題 2"/>
          <p:cNvSpPr>
            <a:spLocks noGrp="1"/>
          </p:cNvSpPr>
          <p:nvPr>
            <p:ph type="subTitle" idx="1"/>
          </p:nvPr>
        </p:nvSpPr>
        <p:spPr>
          <a:xfrm>
            <a:off x="2247900" y="5613400"/>
            <a:ext cx="9299119" cy="1046843"/>
          </a:xfrm>
        </p:spPr>
        <p:txBody>
          <a:bodyPr>
            <a:normAutofit/>
          </a:bodyPr>
          <a:lstStyle/>
          <a:p>
            <a:r>
              <a:rPr lang="zh-TW" altLang="en-US" sz="2800" dirty="0"/>
              <a:t>梵谷於</a:t>
            </a:r>
            <a:r>
              <a:rPr lang="en-US" altLang="zh-TW" sz="2800" dirty="0"/>
              <a:t>1888</a:t>
            </a:r>
            <a:r>
              <a:rPr lang="zh-TW" altLang="en-US" sz="2800" dirty="0"/>
              <a:t>年創作的著名油畫。顯示了法國南部</a:t>
            </a:r>
            <a:r>
              <a:rPr lang="zh-TW" altLang="en-US" sz="2800" dirty="0" smtClean="0"/>
              <a:t>城市 亞</a:t>
            </a:r>
            <a:r>
              <a:rPr lang="zh-TW" altLang="en-US" sz="2800" dirty="0"/>
              <a:t>爾的隆河上的夜景。</a:t>
            </a:r>
            <a:r>
              <a:rPr lang="zh-TW" altLang="en-US" sz="2800" dirty="0">
                <a:solidFill>
                  <a:srgbClr val="7030A0"/>
                </a:solidFill>
              </a:rPr>
              <a:t>收藏於奧塞美術館</a:t>
            </a: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6859" y="366484"/>
            <a:ext cx="9501862" cy="5005615"/>
          </a:xfrm>
          <a:prstGeom prst="rect">
            <a:avLst/>
          </a:prstGeom>
        </p:spPr>
      </p:pic>
    </p:spTree>
    <p:extLst>
      <p:ext uri="{BB962C8B-B14F-4D97-AF65-F5344CB8AC3E}">
        <p14:creationId xmlns:p14="http://schemas.microsoft.com/office/powerpoint/2010/main" val="282995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934934" y="391886"/>
            <a:ext cx="8915399" cy="963386"/>
          </a:xfrm>
        </p:spPr>
        <p:txBody>
          <a:bodyPr>
            <a:normAutofit/>
          </a:bodyPr>
          <a:lstStyle/>
          <a:p>
            <a:pPr algn="ctr"/>
            <a:r>
              <a:rPr lang="zh-TW" altLang="en-US" dirty="0" smtClean="0">
                <a:solidFill>
                  <a:srgbClr val="00B0F0"/>
                </a:solidFill>
              </a:rPr>
              <a:t>梵谷的戀愛故事</a:t>
            </a:r>
            <a:endParaRPr lang="zh-TW" altLang="en-US" dirty="0">
              <a:solidFill>
                <a:srgbClr val="00B0F0"/>
              </a:solidFill>
            </a:endParaRPr>
          </a:p>
        </p:txBody>
      </p:sp>
      <p:sp>
        <p:nvSpPr>
          <p:cNvPr id="3" name="副標題 2"/>
          <p:cNvSpPr>
            <a:spLocks noGrp="1"/>
          </p:cNvSpPr>
          <p:nvPr>
            <p:ph type="subTitle" idx="1"/>
          </p:nvPr>
        </p:nvSpPr>
        <p:spPr>
          <a:xfrm>
            <a:off x="1567541" y="1567544"/>
            <a:ext cx="10499273" cy="4637314"/>
          </a:xfrm>
        </p:spPr>
        <p:txBody>
          <a:bodyPr>
            <a:normAutofit/>
          </a:bodyPr>
          <a:lstStyle/>
          <a:p>
            <a:r>
              <a:rPr lang="zh-TW" altLang="en-US" sz="3200" b="1" dirty="0" smtClean="0"/>
              <a:t>梵谷</a:t>
            </a:r>
            <a:r>
              <a:rPr lang="zh-TW" altLang="en-US" sz="3200" b="1" dirty="0"/>
              <a:t>初戀的對象是愛修</a:t>
            </a:r>
            <a:r>
              <a:rPr lang="zh-TW" altLang="en-US" sz="3200" b="1" dirty="0" smtClean="0"/>
              <a:t>拉，</a:t>
            </a:r>
            <a:r>
              <a:rPr lang="zh-TW" altLang="en-US" sz="3200" b="1" dirty="0"/>
              <a:t>但是她已有未婚夫，梵谷因而被愛修拉斷然拒絕了。但是</a:t>
            </a:r>
            <a:r>
              <a:rPr lang="zh-TW" altLang="en-US" sz="3200" b="1" u="sng" dirty="0"/>
              <a:t>梵谷</a:t>
            </a:r>
            <a:r>
              <a:rPr lang="zh-TW" altLang="en-US" sz="3200" b="1" dirty="0"/>
              <a:t>心中的愛苗已生，無法接受失戀的打擊，即使是已經離開了</a:t>
            </a:r>
            <a:r>
              <a:rPr lang="zh-TW" altLang="en-US" sz="3200" b="1" u="sng" dirty="0"/>
              <a:t>愛修拉</a:t>
            </a:r>
            <a:r>
              <a:rPr lang="zh-TW" altLang="en-US" sz="3200" b="1" dirty="0"/>
              <a:t>的家，但是</a:t>
            </a:r>
            <a:r>
              <a:rPr lang="zh-TW" altLang="en-US" sz="3200" b="1" u="sng" dirty="0"/>
              <a:t>梵谷</a:t>
            </a:r>
            <a:r>
              <a:rPr lang="zh-TW" altLang="en-US" sz="3200" b="1" dirty="0"/>
              <a:t>為了要再與她見面，曾經多次孤獨地走了二天一夜的路，到她家門外偷看她，可見梵谷對愛情的執著。</a:t>
            </a:r>
            <a:endParaRPr lang="en-US" altLang="zh-TW" sz="3200" b="1" dirty="0"/>
          </a:p>
          <a:p>
            <a:r>
              <a:rPr lang="zh-TW" altLang="en-US" sz="3200" dirty="0">
                <a:solidFill>
                  <a:srgbClr val="002060"/>
                </a:solidFill>
              </a:rPr>
              <a:t>有人說梵谷的初戀女生叫愛修拉，有人說叫尤琴</a:t>
            </a:r>
          </a:p>
          <a:p>
            <a:r>
              <a:rPr lang="zh-TW" altLang="en-US" sz="3200" dirty="0" smtClean="0"/>
              <a:t>梵谷的愛情故事目前</a:t>
            </a:r>
            <a:r>
              <a:rPr lang="zh-TW" altLang="en-US" sz="3200" dirty="0"/>
              <a:t>和</a:t>
            </a:r>
            <a:r>
              <a:rPr lang="zh-TW" altLang="en-US" sz="3200" dirty="0" smtClean="0"/>
              <a:t>割</a:t>
            </a:r>
            <a:r>
              <a:rPr lang="zh-TW" altLang="en-US" sz="3200" dirty="0"/>
              <a:t>耳事件一樣，沒有正確的答案，但</a:t>
            </a:r>
            <a:r>
              <a:rPr lang="zh-TW" altLang="en-US" sz="3200" dirty="0">
                <a:solidFill>
                  <a:srgbClr val="7030A0"/>
                </a:solidFill>
              </a:rPr>
              <a:t>大多數人聽到的梵谷初戀女孩的名字是愛修拉。</a:t>
            </a:r>
            <a:endParaRPr lang="en-US" altLang="zh-TW" sz="3200" dirty="0" smtClean="0">
              <a:solidFill>
                <a:srgbClr val="7030A0"/>
              </a:solidFill>
            </a:endParaRPr>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68559"/>
            <a:ext cx="2892879" cy="1689441"/>
          </a:xfrm>
          <a:prstGeom prst="rect">
            <a:avLst/>
          </a:prstGeom>
        </p:spPr>
      </p:pic>
    </p:spTree>
    <p:extLst>
      <p:ext uri="{BB962C8B-B14F-4D97-AF65-F5344CB8AC3E}">
        <p14:creationId xmlns:p14="http://schemas.microsoft.com/office/powerpoint/2010/main" val="3119903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057393" y="179612"/>
            <a:ext cx="8915399" cy="1028702"/>
          </a:xfrm>
        </p:spPr>
        <p:txBody>
          <a:bodyPr/>
          <a:lstStyle/>
          <a:p>
            <a:pPr algn="ctr"/>
            <a:r>
              <a:rPr lang="zh-TW" altLang="en-US" dirty="0" smtClean="0">
                <a:solidFill>
                  <a:srgbClr val="00B0F0"/>
                </a:solidFill>
              </a:rPr>
              <a:t>梵谷割</a:t>
            </a:r>
            <a:r>
              <a:rPr lang="zh-TW" altLang="en-US" dirty="0">
                <a:solidFill>
                  <a:srgbClr val="00B0F0"/>
                </a:solidFill>
              </a:rPr>
              <a:t>耳</a:t>
            </a:r>
            <a:r>
              <a:rPr lang="zh-TW" altLang="en-US" dirty="0" smtClean="0">
                <a:solidFill>
                  <a:srgbClr val="00B0F0"/>
                </a:solidFill>
              </a:rPr>
              <a:t>事件</a:t>
            </a:r>
            <a:endParaRPr lang="zh-TW" altLang="en-US" dirty="0">
              <a:solidFill>
                <a:srgbClr val="00B0F0"/>
              </a:solidFill>
            </a:endParaRPr>
          </a:p>
        </p:txBody>
      </p:sp>
      <p:sp>
        <p:nvSpPr>
          <p:cNvPr id="3" name="副標題 2"/>
          <p:cNvSpPr>
            <a:spLocks noGrp="1"/>
          </p:cNvSpPr>
          <p:nvPr>
            <p:ph type="subTitle" idx="1"/>
          </p:nvPr>
        </p:nvSpPr>
        <p:spPr>
          <a:xfrm>
            <a:off x="1632858" y="1338943"/>
            <a:ext cx="10319656" cy="5290457"/>
          </a:xfrm>
        </p:spPr>
        <p:txBody>
          <a:bodyPr>
            <a:normAutofit lnSpcReduction="10000"/>
          </a:bodyPr>
          <a:lstStyle/>
          <a:p>
            <a:r>
              <a:rPr lang="zh-TW" altLang="en-US" sz="2800" dirty="0" smtClean="0">
                <a:solidFill>
                  <a:srgbClr val="7030A0"/>
                </a:solidFill>
              </a:rPr>
              <a:t>對於梵谷割</a:t>
            </a:r>
            <a:r>
              <a:rPr lang="zh-TW" altLang="en-US" sz="2800" dirty="0">
                <a:solidFill>
                  <a:srgbClr val="7030A0"/>
                </a:solidFill>
              </a:rPr>
              <a:t>耳事件有很多說法，德國藝術史專家表示，梵谷的耳朵是好朋友高更割掉的。不過，梵谷為了保護高更，對外宣稱是自己割掉的。 </a:t>
            </a:r>
            <a:endParaRPr lang="en-US" altLang="zh-TW" sz="2800" dirty="0" smtClean="0">
              <a:solidFill>
                <a:srgbClr val="7030A0"/>
              </a:solidFill>
            </a:endParaRPr>
          </a:p>
          <a:p>
            <a:r>
              <a:rPr lang="zh-TW" altLang="en-US" sz="2800" dirty="0" smtClean="0">
                <a:solidFill>
                  <a:srgbClr val="0070C0"/>
                </a:solidFill>
              </a:rPr>
              <a:t>有人說是</a:t>
            </a:r>
            <a:r>
              <a:rPr lang="en-US" altLang="zh-TW" sz="2800" dirty="0" smtClean="0">
                <a:solidFill>
                  <a:srgbClr val="0070C0"/>
                </a:solidFill>
              </a:rPr>
              <a:t>1888</a:t>
            </a:r>
            <a:r>
              <a:rPr lang="zh-TW" altLang="en-US" sz="2800" dirty="0" smtClean="0">
                <a:solidFill>
                  <a:srgbClr val="0070C0"/>
                </a:solidFill>
              </a:rPr>
              <a:t>年</a:t>
            </a:r>
            <a:r>
              <a:rPr lang="en-US" altLang="zh-TW" sz="2800" dirty="0" smtClean="0">
                <a:solidFill>
                  <a:srgbClr val="0070C0"/>
                </a:solidFill>
              </a:rPr>
              <a:t>12</a:t>
            </a:r>
            <a:r>
              <a:rPr lang="zh-TW" altLang="en-US" sz="2800" dirty="0" smtClean="0">
                <a:solidFill>
                  <a:srgbClr val="0070C0"/>
                </a:solidFill>
              </a:rPr>
              <a:t>月</a:t>
            </a:r>
            <a:r>
              <a:rPr lang="en-US" altLang="zh-TW" sz="2800" dirty="0" smtClean="0">
                <a:solidFill>
                  <a:srgbClr val="0070C0"/>
                </a:solidFill>
              </a:rPr>
              <a:t>23</a:t>
            </a:r>
            <a:r>
              <a:rPr lang="zh-TW" altLang="en-US" sz="2800" dirty="0" smtClean="0">
                <a:solidFill>
                  <a:srgbClr val="0070C0"/>
                </a:solidFill>
              </a:rPr>
              <a:t>號</a:t>
            </a:r>
            <a:r>
              <a:rPr lang="zh-TW" altLang="en-US" sz="2800" dirty="0">
                <a:solidFill>
                  <a:srgbClr val="0070C0"/>
                </a:solidFill>
              </a:rPr>
              <a:t>晚上， 梵谷精神病發作，拿了一把刮鬍刀，把自己的左耳割掉了。割掉以後他還繼續畫畫，差點因為流血過多丟了性命。 </a:t>
            </a:r>
            <a:endParaRPr lang="en-US" altLang="zh-TW" sz="2800" dirty="0" smtClean="0">
              <a:solidFill>
                <a:srgbClr val="0070C0"/>
              </a:solidFill>
            </a:endParaRPr>
          </a:p>
          <a:p>
            <a:r>
              <a:rPr lang="zh-TW" altLang="en-US" sz="2800" dirty="0" smtClean="0">
                <a:solidFill>
                  <a:srgbClr val="00B050"/>
                </a:solidFill>
              </a:rPr>
              <a:t>有人的說法是，梵谷</a:t>
            </a:r>
            <a:r>
              <a:rPr lang="zh-TW" altLang="en-US" sz="2800" dirty="0">
                <a:solidFill>
                  <a:srgbClr val="00B050"/>
                </a:solidFill>
              </a:rPr>
              <a:t>與高更起爭執，精神狂亂的梵谷不但拿剃刀想殺高更，之後</a:t>
            </a:r>
            <a:r>
              <a:rPr lang="zh-TW" altLang="en-US" sz="2800" dirty="0" smtClean="0">
                <a:solidFill>
                  <a:srgbClr val="00B050"/>
                </a:solidFill>
              </a:rPr>
              <a:t>更割了自己的左耳。</a:t>
            </a:r>
            <a:endParaRPr lang="en-US" altLang="zh-TW" sz="2800" dirty="0">
              <a:solidFill>
                <a:srgbClr val="00B050"/>
              </a:solidFill>
            </a:endParaRPr>
          </a:p>
          <a:p>
            <a:r>
              <a:rPr lang="zh-TW" altLang="en-US" sz="2800" dirty="0" smtClean="0">
                <a:solidFill>
                  <a:schemeClr val="tx1">
                    <a:lumMod val="95000"/>
                    <a:lumOff val="5000"/>
                  </a:schemeClr>
                </a:solidFill>
              </a:rPr>
              <a:t>大家常聽到的說法是，兩</a:t>
            </a:r>
            <a:r>
              <a:rPr lang="zh-TW" altLang="en-US" sz="2800" dirty="0">
                <a:solidFill>
                  <a:schemeClr val="tx1">
                    <a:lumMod val="95000"/>
                    <a:lumOff val="5000"/>
                  </a:schemeClr>
                </a:solidFill>
              </a:rPr>
              <a:t>人爭吵時，高更撂下要回巴黎的狠話，梵谷受不了刺激而割</a:t>
            </a:r>
            <a:r>
              <a:rPr lang="zh-TW" altLang="en-US" sz="2800" dirty="0" smtClean="0">
                <a:solidFill>
                  <a:schemeClr val="tx1">
                    <a:lumMod val="95000"/>
                    <a:lumOff val="5000"/>
                  </a:schemeClr>
                </a:solidFill>
              </a:rPr>
              <a:t>耳，等說法。</a:t>
            </a:r>
            <a:endParaRPr lang="en-US" altLang="zh-TW" sz="2800" dirty="0">
              <a:solidFill>
                <a:srgbClr val="00B050"/>
              </a:solidFill>
            </a:endParaRPr>
          </a:p>
          <a:p>
            <a:r>
              <a:rPr lang="zh-TW" altLang="en-US" sz="2800" dirty="0" smtClean="0">
                <a:solidFill>
                  <a:srgbClr val="FF0000"/>
                </a:solidFill>
              </a:rPr>
              <a:t>因為歷史久遠，誰也無法確定哪個說法說的是對的。</a:t>
            </a:r>
            <a:endParaRPr lang="en-US" altLang="zh-TW" sz="2800" dirty="0" smtClean="0">
              <a:solidFill>
                <a:srgbClr val="FF0000"/>
              </a:solidFill>
            </a:endParaRPr>
          </a:p>
          <a:p>
            <a:endParaRPr lang="zh-TW" altLang="en-US" sz="2400" dirty="0">
              <a:solidFill>
                <a:srgbClr val="00B050"/>
              </a:solidFill>
            </a:endParaRPr>
          </a:p>
        </p:txBody>
      </p:sp>
    </p:spTree>
    <p:extLst>
      <p:ext uri="{BB962C8B-B14F-4D97-AF65-F5344CB8AC3E}">
        <p14:creationId xmlns:p14="http://schemas.microsoft.com/office/powerpoint/2010/main" val="2206635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870755" y="457199"/>
            <a:ext cx="8915399" cy="1159329"/>
          </a:xfrm>
        </p:spPr>
        <p:txBody>
          <a:bodyPr/>
          <a:lstStyle/>
          <a:p>
            <a:pPr algn="ctr"/>
            <a:r>
              <a:rPr lang="zh-TW" altLang="en-US" dirty="0" smtClean="0">
                <a:solidFill>
                  <a:srgbClr val="00B0F0"/>
                </a:solidFill>
              </a:rPr>
              <a:t>梵谷的繪畫風格</a:t>
            </a:r>
            <a:endParaRPr lang="zh-TW" altLang="en-US" dirty="0">
              <a:solidFill>
                <a:srgbClr val="00B0F0"/>
              </a:solidFill>
            </a:endParaRPr>
          </a:p>
        </p:txBody>
      </p:sp>
      <p:sp>
        <p:nvSpPr>
          <p:cNvPr id="3" name="副標題 2"/>
          <p:cNvSpPr>
            <a:spLocks noGrp="1"/>
          </p:cNvSpPr>
          <p:nvPr>
            <p:ph type="subTitle" idx="1"/>
          </p:nvPr>
        </p:nvSpPr>
        <p:spPr>
          <a:xfrm>
            <a:off x="3822700" y="1926773"/>
            <a:ext cx="6642100" cy="4254476"/>
          </a:xfrm>
        </p:spPr>
        <p:txBody>
          <a:bodyPr>
            <a:normAutofit/>
          </a:bodyPr>
          <a:lstStyle/>
          <a:p>
            <a:r>
              <a:rPr lang="zh-TW" altLang="en-US" sz="2800" dirty="0" smtClean="0">
                <a:solidFill>
                  <a:srgbClr val="7030A0"/>
                </a:solidFill>
              </a:rPr>
              <a:t>梵谷的畫風可分三個時期</a:t>
            </a:r>
            <a:r>
              <a:rPr lang="en-US" altLang="zh-TW" sz="2800" dirty="0" smtClean="0">
                <a:solidFill>
                  <a:srgbClr val="7030A0"/>
                </a:solidFill>
              </a:rPr>
              <a:t>:</a:t>
            </a:r>
          </a:p>
          <a:p>
            <a:endParaRPr lang="en-US" altLang="zh-TW" sz="2800" dirty="0" smtClean="0"/>
          </a:p>
          <a:p>
            <a:r>
              <a:rPr lang="en-US" altLang="zh-TW" sz="2800" b="1" dirty="0"/>
              <a:t>1.『</a:t>
            </a:r>
            <a:r>
              <a:rPr lang="zh-TW" altLang="en-US" sz="2800" b="1" dirty="0"/>
              <a:t>荷蘭時期</a:t>
            </a:r>
            <a:r>
              <a:rPr lang="en-US" altLang="zh-TW" sz="2800" b="1" dirty="0"/>
              <a:t>』〈1880~1886</a:t>
            </a:r>
            <a:r>
              <a:rPr lang="zh-TW" altLang="en-US" sz="2800" b="1" dirty="0"/>
              <a:t>年</a:t>
            </a:r>
            <a:r>
              <a:rPr lang="en-US" altLang="zh-TW" sz="2800" b="1" dirty="0" smtClean="0"/>
              <a:t>〉</a:t>
            </a:r>
            <a:r>
              <a:rPr lang="zh-TW" altLang="en-US" sz="2800" b="1" dirty="0"/>
              <a:t/>
            </a:r>
            <a:br>
              <a:rPr lang="zh-TW" altLang="en-US" sz="2800" b="1" dirty="0"/>
            </a:br>
            <a:endParaRPr lang="zh-TW" altLang="en-US" sz="2800" dirty="0"/>
          </a:p>
          <a:p>
            <a:r>
              <a:rPr lang="en-US" altLang="zh-TW" sz="2800" b="1" dirty="0"/>
              <a:t>2.『</a:t>
            </a:r>
            <a:r>
              <a:rPr lang="zh-TW" altLang="en-US" sz="2800" b="1" dirty="0"/>
              <a:t>巴黎時期</a:t>
            </a:r>
            <a:r>
              <a:rPr lang="en-US" altLang="zh-TW" sz="2800" b="1" dirty="0"/>
              <a:t>』〈1886~1888</a:t>
            </a:r>
            <a:r>
              <a:rPr lang="zh-TW" altLang="en-US" sz="2800" b="1" dirty="0"/>
              <a:t>年</a:t>
            </a:r>
            <a:r>
              <a:rPr lang="en-US" altLang="zh-TW" sz="2800" b="1" dirty="0" smtClean="0"/>
              <a:t>〉</a:t>
            </a:r>
            <a:r>
              <a:rPr lang="zh-TW" altLang="en-US" sz="2800" b="1" dirty="0"/>
              <a:t/>
            </a:r>
            <a:br>
              <a:rPr lang="zh-TW" altLang="en-US" sz="2800" b="1" dirty="0"/>
            </a:br>
            <a:endParaRPr lang="zh-TW" altLang="en-US" sz="2800" dirty="0"/>
          </a:p>
          <a:p>
            <a:r>
              <a:rPr lang="en-US" altLang="zh-TW" sz="2800" b="1" dirty="0"/>
              <a:t>3.『</a:t>
            </a:r>
            <a:r>
              <a:rPr lang="zh-TW" altLang="en-US" sz="2800" b="1" dirty="0"/>
              <a:t>全盛時期</a:t>
            </a:r>
            <a:r>
              <a:rPr lang="en-US" altLang="zh-TW" sz="2800" b="1" dirty="0"/>
              <a:t>』〈 1888~1890</a:t>
            </a:r>
            <a:r>
              <a:rPr lang="zh-TW" altLang="en-US" sz="2800" b="1" dirty="0"/>
              <a:t>年</a:t>
            </a:r>
            <a:r>
              <a:rPr lang="en-US" altLang="zh-TW" sz="2800" b="1" dirty="0" smtClean="0"/>
              <a:t>〉</a:t>
            </a:r>
            <a:endParaRPr lang="zh-TW" altLang="en-US" sz="2800" dirty="0"/>
          </a:p>
        </p:txBody>
      </p:sp>
    </p:spTree>
    <p:extLst>
      <p:ext uri="{BB962C8B-B14F-4D97-AF65-F5344CB8AC3E}">
        <p14:creationId xmlns:p14="http://schemas.microsoft.com/office/powerpoint/2010/main" val="100125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186440" y="243609"/>
            <a:ext cx="8915399" cy="1060037"/>
          </a:xfrm>
        </p:spPr>
        <p:txBody>
          <a:bodyPr/>
          <a:lstStyle/>
          <a:p>
            <a:pPr algn="ctr"/>
            <a:r>
              <a:rPr lang="zh-TW" altLang="en-US" dirty="0" smtClean="0">
                <a:solidFill>
                  <a:srgbClr val="00B0F0"/>
                </a:solidFill>
              </a:rPr>
              <a:t>荷蘭時期</a:t>
            </a:r>
            <a:endParaRPr lang="zh-TW" altLang="en-US" dirty="0">
              <a:solidFill>
                <a:srgbClr val="00B0F0"/>
              </a:solidFill>
            </a:endParaRPr>
          </a:p>
        </p:txBody>
      </p:sp>
      <p:sp>
        <p:nvSpPr>
          <p:cNvPr id="3" name="副標題 2"/>
          <p:cNvSpPr>
            <a:spLocks noGrp="1"/>
          </p:cNvSpPr>
          <p:nvPr>
            <p:ph type="subTitle" idx="1"/>
          </p:nvPr>
        </p:nvSpPr>
        <p:spPr>
          <a:xfrm>
            <a:off x="1488167" y="1385289"/>
            <a:ext cx="10311947" cy="5733968"/>
          </a:xfrm>
        </p:spPr>
        <p:txBody>
          <a:bodyPr>
            <a:normAutofit/>
          </a:bodyPr>
          <a:lstStyle/>
          <a:p>
            <a:r>
              <a:rPr lang="en-US" altLang="zh-TW" sz="2400" b="1" dirty="0" smtClean="0"/>
              <a:t>『</a:t>
            </a:r>
            <a:r>
              <a:rPr lang="zh-TW" altLang="en-US" sz="2400" b="1" dirty="0"/>
              <a:t>荷蘭時期</a:t>
            </a:r>
            <a:r>
              <a:rPr lang="en-US" altLang="zh-TW" sz="2400" b="1" dirty="0"/>
              <a:t>』〈1880~1886</a:t>
            </a:r>
            <a:r>
              <a:rPr lang="zh-TW" altLang="en-US" sz="2400" b="1" dirty="0"/>
              <a:t>年</a:t>
            </a:r>
            <a:r>
              <a:rPr lang="en-US" altLang="zh-TW" sz="2400" b="1" dirty="0"/>
              <a:t>〉</a:t>
            </a:r>
            <a:r>
              <a:rPr lang="zh-TW" altLang="en-US" sz="2400" b="1" dirty="0"/>
              <a:t>：</a:t>
            </a:r>
            <a:br>
              <a:rPr lang="zh-TW" altLang="en-US" sz="2400" b="1" dirty="0"/>
            </a:br>
            <a:r>
              <a:rPr lang="zh-TW" altLang="en-US" sz="2400" b="1" dirty="0" smtClean="0"/>
              <a:t>是以巴比松畫派</a:t>
            </a:r>
            <a:r>
              <a:rPr lang="zh-TW" altLang="en-US" sz="2400" b="1" dirty="0"/>
              <a:t>為主</a:t>
            </a:r>
            <a:r>
              <a:rPr lang="zh-TW" altLang="en-US" sz="2400" b="1" dirty="0" smtClean="0"/>
              <a:t>，</a:t>
            </a:r>
            <a:endParaRPr lang="en-US" altLang="zh-TW" sz="2400" b="1" dirty="0" smtClean="0"/>
          </a:p>
          <a:p>
            <a:r>
              <a:rPr lang="zh-TW" altLang="en-US" sz="2400" b="1" dirty="0" smtClean="0"/>
              <a:t>代表</a:t>
            </a:r>
            <a:r>
              <a:rPr lang="zh-TW" altLang="en-US" sz="2400" b="1" dirty="0"/>
              <a:t>人物如 </a:t>
            </a:r>
            <a:r>
              <a:rPr lang="zh-TW" altLang="en-US" sz="2400" b="1" u="sng" dirty="0"/>
              <a:t>米</a:t>
            </a:r>
            <a:r>
              <a:rPr lang="zh-TW" altLang="en-US" sz="2400" b="1" u="sng" dirty="0" smtClean="0"/>
              <a:t>勒</a:t>
            </a:r>
            <a:r>
              <a:rPr lang="zh-TW" altLang="en-US" sz="2400" b="1" dirty="0" smtClean="0"/>
              <a:t>、</a:t>
            </a:r>
            <a:r>
              <a:rPr lang="zh-TW" altLang="en-US" sz="2400" b="1" u="sng" dirty="0" smtClean="0"/>
              <a:t>盧梭</a:t>
            </a:r>
            <a:r>
              <a:rPr lang="zh-TW" altLang="en-US" sz="2400" b="1" dirty="0" smtClean="0"/>
              <a:t>等。</a:t>
            </a:r>
            <a:endParaRPr lang="en-US" altLang="zh-TW" sz="2400" b="1" dirty="0" smtClean="0"/>
          </a:p>
          <a:p>
            <a:r>
              <a:rPr lang="zh-TW" altLang="en-US" sz="2400" b="1" dirty="0" smtClean="0"/>
              <a:t>其</a:t>
            </a:r>
            <a:r>
              <a:rPr lang="zh-TW" altLang="en-US" sz="2400" b="1" dirty="0"/>
              <a:t>代表作為</a:t>
            </a:r>
            <a:r>
              <a:rPr lang="en-US" altLang="zh-TW" sz="2400" b="1" dirty="0"/>
              <a:t>『</a:t>
            </a:r>
            <a:r>
              <a:rPr lang="zh-TW" altLang="en-US" sz="2400" b="1" dirty="0"/>
              <a:t>食薯者</a:t>
            </a:r>
            <a:r>
              <a:rPr lang="en-US" altLang="zh-TW" sz="2400" b="1" dirty="0"/>
              <a:t>』</a:t>
            </a:r>
            <a:r>
              <a:rPr lang="zh-TW" altLang="en-US" sz="2400" b="1" dirty="0" smtClean="0"/>
              <a:t>。</a:t>
            </a:r>
            <a:endParaRPr lang="en-US" altLang="zh-TW" sz="2400" b="1" dirty="0"/>
          </a:p>
          <a:p>
            <a:endParaRPr lang="en-US" altLang="zh-TW" sz="2600" b="1" dirty="0" smtClean="0"/>
          </a:p>
          <a:p>
            <a:r>
              <a:rPr lang="zh-TW" altLang="en-US" b="1" dirty="0" smtClean="0">
                <a:solidFill>
                  <a:srgbClr val="7030A0"/>
                </a:solidFill>
              </a:rPr>
              <a:t> 巴</a:t>
            </a:r>
            <a:r>
              <a:rPr lang="zh-TW" altLang="en-US" b="1" dirty="0">
                <a:solidFill>
                  <a:srgbClr val="7030A0"/>
                </a:solidFill>
              </a:rPr>
              <a:t>比松畫派</a:t>
            </a:r>
            <a:r>
              <a:rPr lang="en-US" altLang="zh-TW" b="1" dirty="0">
                <a:solidFill>
                  <a:srgbClr val="7030A0"/>
                </a:solidFill>
              </a:rPr>
              <a:t>:</a:t>
            </a:r>
            <a:r>
              <a:rPr lang="en-US" altLang="zh-TW" dirty="0">
                <a:solidFill>
                  <a:srgbClr val="7030A0"/>
                </a:solidFill>
              </a:rPr>
              <a:t>1830</a:t>
            </a:r>
            <a:r>
              <a:rPr lang="zh-TW" altLang="en-US" dirty="0">
                <a:solidFill>
                  <a:srgbClr val="7030A0"/>
                </a:solidFill>
              </a:rPr>
              <a:t>年到</a:t>
            </a:r>
            <a:r>
              <a:rPr lang="en-US" altLang="zh-TW" dirty="0">
                <a:solidFill>
                  <a:srgbClr val="7030A0"/>
                </a:solidFill>
              </a:rPr>
              <a:t>1840</a:t>
            </a:r>
            <a:r>
              <a:rPr lang="zh-TW" altLang="en-US" dirty="0">
                <a:solidFill>
                  <a:srgbClr val="7030A0"/>
                </a:solidFill>
              </a:rPr>
              <a:t>年</a:t>
            </a:r>
            <a:r>
              <a:rPr lang="zh-TW" altLang="en-US" dirty="0" smtClean="0">
                <a:solidFill>
                  <a:srgbClr val="7030A0"/>
                </a:solidFill>
              </a:rPr>
              <a:t>在法國</a:t>
            </a:r>
            <a:endParaRPr lang="en-US" altLang="zh-TW" dirty="0" smtClean="0">
              <a:solidFill>
                <a:srgbClr val="7030A0"/>
              </a:solidFill>
            </a:endParaRPr>
          </a:p>
          <a:p>
            <a:r>
              <a:rPr lang="zh-TW" altLang="en-US" dirty="0" smtClean="0">
                <a:solidFill>
                  <a:srgbClr val="7030A0"/>
                </a:solidFill>
              </a:rPr>
              <a:t>興起的鄉村</a:t>
            </a:r>
            <a:r>
              <a:rPr lang="zh-TW" altLang="en-US" dirty="0">
                <a:solidFill>
                  <a:srgbClr val="7030A0"/>
                </a:solidFill>
              </a:rPr>
              <a:t>風景畫派</a:t>
            </a:r>
            <a:r>
              <a:rPr lang="zh-TW" altLang="en-US" dirty="0" smtClean="0">
                <a:solidFill>
                  <a:srgbClr val="7030A0"/>
                </a:solidFill>
              </a:rPr>
              <a:t>。</a:t>
            </a:r>
            <a:endParaRPr lang="en-US" altLang="zh-TW" dirty="0" smtClean="0">
              <a:solidFill>
                <a:srgbClr val="7030A0"/>
              </a:solidFill>
            </a:endParaRPr>
          </a:p>
          <a:p>
            <a:r>
              <a:rPr lang="zh-TW" altLang="en-US" dirty="0" smtClean="0">
                <a:solidFill>
                  <a:srgbClr val="7030A0"/>
                </a:solidFill>
              </a:rPr>
              <a:t> 應該</a:t>
            </a:r>
            <a:r>
              <a:rPr lang="zh-TW" altLang="en-US" dirty="0">
                <a:solidFill>
                  <a:srgbClr val="7030A0"/>
                </a:solidFill>
              </a:rPr>
              <a:t>畫派的主要畫家都住</a:t>
            </a:r>
            <a:r>
              <a:rPr lang="zh-TW" altLang="en-US" dirty="0" smtClean="0">
                <a:solidFill>
                  <a:srgbClr val="7030A0"/>
                </a:solidFill>
              </a:rPr>
              <a:t>在 巴黎南郊</a:t>
            </a:r>
            <a:endParaRPr lang="en-US" altLang="zh-TW" dirty="0" smtClean="0">
              <a:solidFill>
                <a:srgbClr val="7030A0"/>
              </a:solidFill>
            </a:endParaRPr>
          </a:p>
          <a:p>
            <a:r>
              <a:rPr lang="zh-TW" altLang="en-US" dirty="0" smtClean="0">
                <a:solidFill>
                  <a:srgbClr val="7030A0"/>
                </a:solidFill>
              </a:rPr>
              <a:t>約</a:t>
            </a:r>
            <a:r>
              <a:rPr lang="en-US" altLang="zh-TW" dirty="0">
                <a:solidFill>
                  <a:srgbClr val="7030A0"/>
                </a:solidFill>
              </a:rPr>
              <a:t>50</a:t>
            </a:r>
            <a:r>
              <a:rPr lang="zh-TW" altLang="en-US" dirty="0">
                <a:solidFill>
                  <a:srgbClr val="7030A0"/>
                </a:solidFill>
              </a:rPr>
              <a:t>公里</a:t>
            </a:r>
            <a:r>
              <a:rPr lang="zh-TW" altLang="en-US" dirty="0" smtClean="0">
                <a:solidFill>
                  <a:srgbClr val="7030A0"/>
                </a:solidFill>
              </a:rPr>
              <a:t>的楓丹白露</a:t>
            </a:r>
            <a:r>
              <a:rPr lang="zh-TW" altLang="en-US" dirty="0">
                <a:solidFill>
                  <a:srgbClr val="7030A0"/>
                </a:solidFill>
              </a:rPr>
              <a:t>森林附近的巴</a:t>
            </a:r>
            <a:r>
              <a:rPr lang="zh-TW" altLang="en-US" dirty="0" smtClean="0">
                <a:solidFill>
                  <a:srgbClr val="7030A0"/>
                </a:solidFill>
              </a:rPr>
              <a:t>比</a:t>
            </a:r>
            <a:endParaRPr lang="en-US" altLang="zh-TW" dirty="0" smtClean="0">
              <a:solidFill>
                <a:srgbClr val="7030A0"/>
              </a:solidFill>
            </a:endParaRPr>
          </a:p>
          <a:p>
            <a:r>
              <a:rPr lang="zh-TW" altLang="en-US" dirty="0" smtClean="0">
                <a:solidFill>
                  <a:srgbClr val="7030A0"/>
                </a:solidFill>
              </a:rPr>
              <a:t>松</a:t>
            </a:r>
            <a:r>
              <a:rPr lang="zh-TW" altLang="en-US" dirty="0">
                <a:solidFill>
                  <a:srgbClr val="7030A0"/>
                </a:solidFill>
              </a:rPr>
              <a:t>村</a:t>
            </a:r>
            <a:r>
              <a:rPr lang="zh-TW" altLang="en-US" dirty="0" smtClean="0">
                <a:solidFill>
                  <a:srgbClr val="7030A0"/>
                </a:solidFill>
              </a:rPr>
              <a:t>， 所</a:t>
            </a:r>
            <a:r>
              <a:rPr lang="zh-TW" altLang="en-US" dirty="0">
                <a:solidFill>
                  <a:srgbClr val="7030A0"/>
                </a:solidFill>
              </a:rPr>
              <a:t>以</a:t>
            </a:r>
            <a:r>
              <a:rPr lang="en-US" altLang="zh-TW" dirty="0" smtClean="0">
                <a:solidFill>
                  <a:srgbClr val="7030A0"/>
                </a:solidFill>
              </a:rPr>
              <a:t>1840</a:t>
            </a:r>
            <a:r>
              <a:rPr lang="zh-TW" altLang="en-US" dirty="0" smtClean="0">
                <a:solidFill>
                  <a:srgbClr val="7030A0"/>
                </a:solidFill>
              </a:rPr>
              <a:t>年後 這些</a:t>
            </a:r>
            <a:r>
              <a:rPr lang="zh-TW" altLang="en-US" dirty="0">
                <a:solidFill>
                  <a:srgbClr val="7030A0"/>
                </a:solidFill>
              </a:rPr>
              <a:t>畫家的</a:t>
            </a:r>
            <a:r>
              <a:rPr lang="zh-TW" altLang="en-US" dirty="0" smtClean="0">
                <a:solidFill>
                  <a:srgbClr val="7030A0"/>
                </a:solidFill>
              </a:rPr>
              <a:t>作品</a:t>
            </a:r>
            <a:endParaRPr lang="en-US" altLang="zh-TW" dirty="0" smtClean="0">
              <a:solidFill>
                <a:srgbClr val="7030A0"/>
              </a:solidFill>
            </a:endParaRPr>
          </a:p>
          <a:p>
            <a:r>
              <a:rPr lang="zh-TW" altLang="en-US" dirty="0" smtClean="0">
                <a:solidFill>
                  <a:srgbClr val="7030A0"/>
                </a:solidFill>
              </a:rPr>
              <a:t>被</a:t>
            </a:r>
            <a:r>
              <a:rPr lang="zh-TW" altLang="en-US" dirty="0">
                <a:solidFill>
                  <a:srgbClr val="7030A0"/>
                </a:solidFill>
              </a:rPr>
              <a:t>合稱為「巴比松派</a:t>
            </a:r>
            <a:r>
              <a:rPr lang="zh-TW" altLang="en-US" dirty="0" smtClean="0">
                <a:solidFill>
                  <a:srgbClr val="7030A0"/>
                </a:solidFill>
              </a:rPr>
              <a:t>」</a:t>
            </a:r>
            <a:endParaRPr lang="en-US" altLang="zh-TW" b="1" dirty="0"/>
          </a:p>
          <a:p>
            <a:r>
              <a:rPr lang="zh-TW" altLang="en-US" sz="2800" b="1" dirty="0"/>
              <a:t/>
            </a:r>
            <a:br>
              <a:rPr lang="zh-TW" altLang="en-US" sz="2800" b="1" dirty="0"/>
            </a:br>
            <a:endParaRPr lang="zh-TW" altLang="en-US" sz="2800"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0" y="1943100"/>
            <a:ext cx="6553653" cy="4686300"/>
          </a:xfrm>
          <a:prstGeom prst="rect">
            <a:avLst/>
          </a:prstGeom>
        </p:spPr>
      </p:pic>
    </p:spTree>
    <p:extLst>
      <p:ext uri="{BB962C8B-B14F-4D97-AF65-F5344CB8AC3E}">
        <p14:creationId xmlns:p14="http://schemas.microsoft.com/office/powerpoint/2010/main" val="2951950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69901" y="464460"/>
            <a:ext cx="8915399" cy="1012371"/>
          </a:xfrm>
        </p:spPr>
        <p:txBody>
          <a:bodyPr/>
          <a:lstStyle/>
          <a:p>
            <a:pPr algn="ctr"/>
            <a:r>
              <a:rPr lang="zh-TW" altLang="en-US" dirty="0" smtClean="0">
                <a:solidFill>
                  <a:srgbClr val="00B0F0"/>
                </a:solidFill>
              </a:rPr>
              <a:t>梵谷的繪畫風格</a:t>
            </a:r>
            <a:endParaRPr lang="zh-TW" altLang="en-US" dirty="0">
              <a:solidFill>
                <a:srgbClr val="00B0F0"/>
              </a:solidFill>
            </a:endParaRPr>
          </a:p>
        </p:txBody>
      </p:sp>
      <p:sp>
        <p:nvSpPr>
          <p:cNvPr id="3" name="副標題 2"/>
          <p:cNvSpPr>
            <a:spLocks noGrp="1"/>
          </p:cNvSpPr>
          <p:nvPr>
            <p:ph type="subTitle" idx="1"/>
          </p:nvPr>
        </p:nvSpPr>
        <p:spPr>
          <a:xfrm>
            <a:off x="1632858" y="2188484"/>
            <a:ext cx="3828142" cy="4849585"/>
          </a:xfrm>
        </p:spPr>
        <p:txBody>
          <a:bodyPr>
            <a:normAutofit/>
          </a:bodyPr>
          <a:lstStyle/>
          <a:p>
            <a:r>
              <a:rPr lang="zh-TW" altLang="en-US" sz="3200" dirty="0" smtClean="0">
                <a:solidFill>
                  <a:schemeClr val="tx1"/>
                </a:solidFill>
              </a:rPr>
              <a:t>梵谷</a:t>
            </a:r>
            <a:r>
              <a:rPr lang="zh-TW" altLang="en-US" sz="3200" dirty="0">
                <a:solidFill>
                  <a:schemeClr val="tx1"/>
                </a:solidFill>
              </a:rPr>
              <a:t>在荷蘭時期所表現的繪畫特色是：用色陰暗，造型滯重</a:t>
            </a:r>
            <a:r>
              <a:rPr lang="zh-TW" altLang="en-US" sz="3200" dirty="0" smtClean="0">
                <a:solidFill>
                  <a:schemeClr val="tx1"/>
                </a:solidFill>
              </a:rPr>
              <a:t>，例如</a:t>
            </a:r>
            <a:r>
              <a:rPr lang="en-US" altLang="zh-TW" sz="3200" dirty="0">
                <a:solidFill>
                  <a:schemeClr val="tx1"/>
                </a:solidFill>
              </a:rPr>
              <a:t>:</a:t>
            </a:r>
            <a:r>
              <a:rPr lang="zh-TW" altLang="en-US" sz="3200" dirty="0">
                <a:solidFill>
                  <a:srgbClr val="7030A0"/>
                </a:solidFill>
              </a:rPr>
              <a:t>夜間</a:t>
            </a:r>
            <a:r>
              <a:rPr lang="zh-TW" altLang="en-US" sz="3200" dirty="0" smtClean="0">
                <a:solidFill>
                  <a:srgbClr val="7030A0"/>
                </a:solidFill>
              </a:rPr>
              <a:t>咖啡館，</a:t>
            </a:r>
            <a:r>
              <a:rPr lang="zh-TW" altLang="en-US" sz="3200" dirty="0" smtClean="0">
                <a:solidFill>
                  <a:schemeClr val="tx1"/>
                </a:solidFill>
              </a:rPr>
              <a:t>描繪</a:t>
            </a:r>
            <a:r>
              <a:rPr lang="zh-TW" altLang="en-US" sz="3200" dirty="0">
                <a:solidFill>
                  <a:schemeClr val="tx1"/>
                </a:solidFill>
              </a:rPr>
              <a:t>主題主要為農民及其農務</a:t>
            </a:r>
            <a:r>
              <a:rPr lang="zh-TW" altLang="en-US" sz="3200" dirty="0" smtClean="0">
                <a:solidFill>
                  <a:schemeClr val="tx1"/>
                </a:solidFill>
              </a:rPr>
              <a:t>。</a:t>
            </a:r>
            <a:endParaRPr lang="en-US" altLang="zh-TW" sz="3200" dirty="0" smtClean="0">
              <a:solidFill>
                <a:schemeClr val="tx1"/>
              </a:solidFill>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8300" y="1789698"/>
            <a:ext cx="6226629" cy="4894131"/>
          </a:xfrm>
          <a:prstGeom prst="rect">
            <a:avLst/>
          </a:prstGeom>
        </p:spPr>
      </p:pic>
    </p:spTree>
    <p:extLst>
      <p:ext uri="{BB962C8B-B14F-4D97-AF65-F5344CB8AC3E}">
        <p14:creationId xmlns:p14="http://schemas.microsoft.com/office/powerpoint/2010/main" val="3184185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55346" y="444496"/>
            <a:ext cx="8911687" cy="910776"/>
          </a:xfrm>
        </p:spPr>
        <p:txBody>
          <a:bodyPr>
            <a:normAutofit fontScale="90000"/>
          </a:bodyPr>
          <a:lstStyle/>
          <a:p>
            <a:pPr algn="ctr"/>
            <a:r>
              <a:rPr lang="zh-TW" altLang="en-US" sz="5400" dirty="0" smtClean="0">
                <a:solidFill>
                  <a:srgbClr val="00B0F0"/>
                </a:solidFill>
              </a:rPr>
              <a:t>目錄</a:t>
            </a:r>
            <a:endParaRPr lang="zh-TW" altLang="en-US" sz="5400" dirty="0">
              <a:solidFill>
                <a:srgbClr val="00B0F0"/>
              </a:solidFill>
            </a:endParaRPr>
          </a:p>
        </p:txBody>
      </p:sp>
      <p:sp>
        <p:nvSpPr>
          <p:cNvPr id="3" name="內容版面配置區 2"/>
          <p:cNvSpPr>
            <a:spLocks noGrp="1"/>
          </p:cNvSpPr>
          <p:nvPr>
            <p:ph sz="half" idx="1"/>
          </p:nvPr>
        </p:nvSpPr>
        <p:spPr>
          <a:xfrm>
            <a:off x="2784168" y="1355272"/>
            <a:ext cx="4231154" cy="5257803"/>
          </a:xfrm>
        </p:spPr>
        <p:txBody>
          <a:bodyPr>
            <a:normAutofit/>
          </a:bodyPr>
          <a:lstStyle/>
          <a:p>
            <a:pPr marL="0" indent="0">
              <a:buNone/>
            </a:pPr>
            <a:r>
              <a:rPr lang="en-US" altLang="zh-TW" sz="2800" dirty="0" smtClean="0">
                <a:solidFill>
                  <a:srgbClr val="7030A0"/>
                </a:solidFill>
              </a:rPr>
              <a:t>1.</a:t>
            </a:r>
            <a:r>
              <a:rPr lang="zh-TW" altLang="en-US" sz="2800" dirty="0" smtClean="0">
                <a:solidFill>
                  <a:srgbClr val="7030A0"/>
                </a:solidFill>
              </a:rPr>
              <a:t>大家對梵谷的印象</a:t>
            </a:r>
            <a:endParaRPr lang="en-US" altLang="zh-TW" sz="2800" dirty="0" smtClean="0">
              <a:solidFill>
                <a:srgbClr val="7030A0"/>
              </a:solidFill>
            </a:endParaRPr>
          </a:p>
          <a:p>
            <a:pPr marL="0" indent="0">
              <a:buNone/>
            </a:pPr>
            <a:r>
              <a:rPr lang="en-US" altLang="zh-TW" sz="2800" dirty="0" smtClean="0">
                <a:solidFill>
                  <a:srgbClr val="7030A0"/>
                </a:solidFill>
              </a:rPr>
              <a:t>2.</a:t>
            </a:r>
            <a:r>
              <a:rPr lang="zh-TW" altLang="en-US" sz="2800" dirty="0">
                <a:solidFill>
                  <a:srgbClr val="7030A0"/>
                </a:solidFill>
              </a:rPr>
              <a:t>梵谷的一生</a:t>
            </a:r>
            <a:endParaRPr lang="en-US" altLang="zh-TW" sz="2800" dirty="0">
              <a:solidFill>
                <a:srgbClr val="7030A0"/>
              </a:solidFill>
            </a:endParaRPr>
          </a:p>
          <a:p>
            <a:pPr marL="0" indent="0">
              <a:buNone/>
            </a:pPr>
            <a:r>
              <a:rPr lang="en-US" altLang="zh-TW" sz="2800" dirty="0">
                <a:solidFill>
                  <a:srgbClr val="7030A0"/>
                </a:solidFill>
              </a:rPr>
              <a:t>3</a:t>
            </a:r>
            <a:r>
              <a:rPr lang="en-US" altLang="zh-TW" sz="2800" dirty="0" smtClean="0">
                <a:solidFill>
                  <a:srgbClr val="7030A0"/>
                </a:solidFill>
              </a:rPr>
              <a:t>.</a:t>
            </a:r>
            <a:r>
              <a:rPr lang="zh-TW" altLang="en-US" sz="2800" dirty="0">
                <a:solidFill>
                  <a:srgbClr val="7030A0"/>
                </a:solidFill>
              </a:rPr>
              <a:t>梵谷的介紹</a:t>
            </a:r>
            <a:endParaRPr lang="en-US" altLang="zh-TW" sz="2800" dirty="0">
              <a:solidFill>
                <a:srgbClr val="7030A0"/>
              </a:solidFill>
            </a:endParaRPr>
          </a:p>
          <a:p>
            <a:pPr marL="0" indent="0">
              <a:buNone/>
            </a:pPr>
            <a:r>
              <a:rPr lang="en-US" altLang="zh-TW" sz="2800" dirty="0">
                <a:solidFill>
                  <a:srgbClr val="7030A0"/>
                </a:solidFill>
              </a:rPr>
              <a:t>4</a:t>
            </a:r>
            <a:r>
              <a:rPr lang="en-US" altLang="zh-TW" sz="2800" dirty="0" smtClean="0">
                <a:solidFill>
                  <a:srgbClr val="7030A0"/>
                </a:solidFill>
              </a:rPr>
              <a:t>.</a:t>
            </a:r>
            <a:r>
              <a:rPr lang="zh-TW" altLang="en-US" sz="2800" dirty="0" smtClean="0">
                <a:solidFill>
                  <a:srgbClr val="7030A0"/>
                </a:solidFill>
              </a:rPr>
              <a:t>星夜</a:t>
            </a:r>
            <a:endParaRPr lang="en-US" altLang="zh-TW" sz="2800" dirty="0" smtClean="0">
              <a:solidFill>
                <a:srgbClr val="7030A0"/>
              </a:solidFill>
            </a:endParaRPr>
          </a:p>
          <a:p>
            <a:pPr marL="0" indent="0">
              <a:buNone/>
            </a:pPr>
            <a:r>
              <a:rPr lang="en-US" altLang="zh-TW" sz="2800" dirty="0" smtClean="0">
                <a:solidFill>
                  <a:srgbClr val="7030A0"/>
                </a:solidFill>
              </a:rPr>
              <a:t>5.</a:t>
            </a:r>
            <a:r>
              <a:rPr lang="zh-TW" altLang="en-US" sz="2800" dirty="0" smtClean="0">
                <a:solidFill>
                  <a:srgbClr val="7030A0"/>
                </a:solidFill>
              </a:rPr>
              <a:t>有烏鴉的麥田</a:t>
            </a:r>
            <a:endParaRPr lang="en-US" altLang="zh-TW" sz="2800" dirty="0" smtClean="0">
              <a:solidFill>
                <a:srgbClr val="7030A0"/>
              </a:solidFill>
            </a:endParaRPr>
          </a:p>
          <a:p>
            <a:pPr marL="0" indent="0">
              <a:buNone/>
            </a:pPr>
            <a:r>
              <a:rPr lang="en-US" altLang="zh-TW" sz="2800" dirty="0" smtClean="0">
                <a:solidFill>
                  <a:srgbClr val="7030A0"/>
                </a:solidFill>
              </a:rPr>
              <a:t>6.</a:t>
            </a:r>
            <a:r>
              <a:rPr lang="zh-TW" altLang="en-US" sz="2800" dirty="0" smtClean="0">
                <a:solidFill>
                  <a:srgbClr val="7030A0"/>
                </a:solidFill>
              </a:rPr>
              <a:t>向日葵</a:t>
            </a:r>
            <a:r>
              <a:rPr lang="en-US" altLang="zh-TW" sz="2800" dirty="0" smtClean="0">
                <a:solidFill>
                  <a:srgbClr val="7030A0"/>
                </a:solidFill>
              </a:rPr>
              <a:t>(</a:t>
            </a:r>
            <a:r>
              <a:rPr lang="zh-TW" altLang="en-US" sz="2800" dirty="0" smtClean="0">
                <a:solidFill>
                  <a:srgbClr val="7030A0"/>
                </a:solidFill>
              </a:rPr>
              <a:t>共七幅</a:t>
            </a:r>
            <a:r>
              <a:rPr lang="en-US" altLang="zh-TW" sz="2800" dirty="0" smtClean="0">
                <a:solidFill>
                  <a:srgbClr val="7030A0"/>
                </a:solidFill>
              </a:rPr>
              <a:t>)</a:t>
            </a:r>
            <a:endParaRPr lang="en-US" altLang="zh-TW" sz="2800" dirty="0">
              <a:solidFill>
                <a:srgbClr val="7030A0"/>
              </a:solidFill>
            </a:endParaRPr>
          </a:p>
          <a:p>
            <a:pPr marL="0" indent="0">
              <a:buNone/>
            </a:pPr>
            <a:r>
              <a:rPr lang="en-US" altLang="zh-TW" sz="2800" dirty="0">
                <a:solidFill>
                  <a:srgbClr val="7030A0"/>
                </a:solidFill>
              </a:rPr>
              <a:t>7</a:t>
            </a:r>
            <a:r>
              <a:rPr lang="en-US" altLang="zh-TW" sz="2800" dirty="0" smtClean="0">
                <a:solidFill>
                  <a:srgbClr val="7030A0"/>
                </a:solidFill>
              </a:rPr>
              <a:t>.</a:t>
            </a:r>
            <a:r>
              <a:rPr lang="zh-TW" altLang="en-US" sz="2800" dirty="0" smtClean="0">
                <a:solidFill>
                  <a:srgbClr val="7030A0"/>
                </a:solidFill>
              </a:rPr>
              <a:t>後印象</a:t>
            </a:r>
            <a:r>
              <a:rPr lang="zh-TW" altLang="en-US" sz="2800" dirty="0">
                <a:solidFill>
                  <a:srgbClr val="7030A0"/>
                </a:solidFill>
              </a:rPr>
              <a:t>派</a:t>
            </a:r>
            <a:endParaRPr lang="en-US" altLang="zh-TW" sz="2800" dirty="0">
              <a:solidFill>
                <a:srgbClr val="7030A0"/>
              </a:solidFill>
            </a:endParaRPr>
          </a:p>
          <a:p>
            <a:pPr marL="0" indent="0">
              <a:buNone/>
            </a:pPr>
            <a:r>
              <a:rPr lang="en-US" altLang="zh-TW" sz="2800" dirty="0">
                <a:solidFill>
                  <a:srgbClr val="7030A0"/>
                </a:solidFill>
              </a:rPr>
              <a:t>8</a:t>
            </a:r>
            <a:r>
              <a:rPr lang="en-US" altLang="zh-TW" sz="2800" dirty="0" smtClean="0">
                <a:solidFill>
                  <a:srgbClr val="7030A0"/>
                </a:solidFill>
              </a:rPr>
              <a:t>.</a:t>
            </a:r>
            <a:r>
              <a:rPr lang="zh-TW" altLang="en-US" sz="2800" dirty="0" smtClean="0">
                <a:solidFill>
                  <a:srgbClr val="7030A0"/>
                </a:solidFill>
              </a:rPr>
              <a:t>隆河上的星夜</a:t>
            </a:r>
            <a:endParaRPr lang="en-US" altLang="zh-TW" sz="2800" dirty="0">
              <a:solidFill>
                <a:srgbClr val="7030A0"/>
              </a:solidFill>
            </a:endParaRPr>
          </a:p>
          <a:p>
            <a:pPr marL="0" indent="0">
              <a:buNone/>
            </a:pPr>
            <a:r>
              <a:rPr lang="en-US" altLang="zh-TW" sz="2800" dirty="0">
                <a:solidFill>
                  <a:srgbClr val="7030A0"/>
                </a:solidFill>
              </a:rPr>
              <a:t>9</a:t>
            </a:r>
            <a:r>
              <a:rPr lang="en-US" altLang="zh-TW" sz="2800" dirty="0" smtClean="0">
                <a:solidFill>
                  <a:srgbClr val="7030A0"/>
                </a:solidFill>
              </a:rPr>
              <a:t>.</a:t>
            </a:r>
            <a:r>
              <a:rPr lang="zh-TW" altLang="en-US" sz="2800" dirty="0" smtClean="0">
                <a:solidFill>
                  <a:srgbClr val="7030A0"/>
                </a:solidFill>
              </a:rPr>
              <a:t>梵谷的戀愛故事</a:t>
            </a:r>
            <a:endParaRPr lang="en-US" altLang="zh-TW" sz="2800" dirty="0" smtClean="0">
              <a:solidFill>
                <a:srgbClr val="7030A0"/>
              </a:solidFill>
            </a:endParaRPr>
          </a:p>
          <a:p>
            <a:pPr marL="0" indent="0">
              <a:buNone/>
            </a:pPr>
            <a:endParaRPr lang="en-US" altLang="zh-TW" sz="2800" dirty="0">
              <a:solidFill>
                <a:srgbClr val="7030A0"/>
              </a:solidFill>
            </a:endParaRPr>
          </a:p>
          <a:p>
            <a:endParaRPr lang="zh-TW" altLang="en-US" dirty="0"/>
          </a:p>
        </p:txBody>
      </p:sp>
      <p:sp>
        <p:nvSpPr>
          <p:cNvPr id="4" name="內容版面配置區 3"/>
          <p:cNvSpPr>
            <a:spLocks noGrp="1"/>
          </p:cNvSpPr>
          <p:nvPr>
            <p:ph sz="half" idx="2"/>
          </p:nvPr>
        </p:nvSpPr>
        <p:spPr>
          <a:xfrm>
            <a:off x="7015322" y="1355272"/>
            <a:ext cx="4882243" cy="5502728"/>
          </a:xfrm>
        </p:spPr>
        <p:txBody>
          <a:bodyPr>
            <a:normAutofit/>
          </a:bodyPr>
          <a:lstStyle/>
          <a:p>
            <a:pPr marL="0" indent="0">
              <a:buNone/>
            </a:pPr>
            <a:r>
              <a:rPr lang="en-US" altLang="zh-TW" sz="2800" dirty="0">
                <a:solidFill>
                  <a:srgbClr val="7030A0"/>
                </a:solidFill>
              </a:rPr>
              <a:t>10</a:t>
            </a:r>
            <a:r>
              <a:rPr lang="en-US" altLang="zh-TW" sz="2800" dirty="0" smtClean="0">
                <a:solidFill>
                  <a:srgbClr val="7030A0"/>
                </a:solidFill>
              </a:rPr>
              <a:t>.</a:t>
            </a:r>
            <a:r>
              <a:rPr lang="zh-TW" altLang="en-US" sz="2800" dirty="0" smtClean="0">
                <a:solidFill>
                  <a:srgbClr val="7030A0"/>
                </a:solidFill>
              </a:rPr>
              <a:t>梵谷割耳事件</a:t>
            </a:r>
            <a:endParaRPr lang="en-US" altLang="zh-TW" sz="2800" dirty="0" smtClean="0">
              <a:solidFill>
                <a:srgbClr val="7030A0"/>
              </a:solidFill>
            </a:endParaRPr>
          </a:p>
          <a:p>
            <a:pPr marL="0" indent="0">
              <a:buNone/>
            </a:pPr>
            <a:r>
              <a:rPr lang="en-US" altLang="zh-TW" sz="2800" dirty="0" smtClean="0">
                <a:solidFill>
                  <a:srgbClr val="7030A0"/>
                </a:solidFill>
              </a:rPr>
              <a:t>11.</a:t>
            </a:r>
            <a:r>
              <a:rPr lang="zh-TW" altLang="en-US" sz="2800" dirty="0" smtClean="0">
                <a:solidFill>
                  <a:srgbClr val="7030A0"/>
                </a:solidFill>
              </a:rPr>
              <a:t>梵谷的繪畫風格</a:t>
            </a:r>
            <a:endParaRPr lang="en-US" altLang="zh-TW" sz="2800" dirty="0">
              <a:solidFill>
                <a:srgbClr val="7030A0"/>
              </a:solidFill>
            </a:endParaRPr>
          </a:p>
          <a:p>
            <a:pPr marL="0" indent="0">
              <a:buNone/>
            </a:pPr>
            <a:r>
              <a:rPr lang="en-US" altLang="zh-TW" sz="2800" dirty="0" smtClean="0">
                <a:solidFill>
                  <a:srgbClr val="7030A0"/>
                </a:solidFill>
              </a:rPr>
              <a:t>12.</a:t>
            </a:r>
            <a:r>
              <a:rPr lang="zh-TW" altLang="en-US" sz="2800" dirty="0" smtClean="0">
                <a:solidFill>
                  <a:srgbClr val="7030A0"/>
                </a:solidFill>
              </a:rPr>
              <a:t>梵谷的繪畫風格</a:t>
            </a:r>
            <a:r>
              <a:rPr lang="en-US" altLang="zh-TW" sz="2800" dirty="0" smtClean="0">
                <a:solidFill>
                  <a:srgbClr val="7030A0"/>
                </a:solidFill>
              </a:rPr>
              <a:t>(</a:t>
            </a:r>
            <a:r>
              <a:rPr lang="zh-TW" altLang="en-US" sz="2800" dirty="0" smtClean="0">
                <a:solidFill>
                  <a:srgbClr val="7030A0"/>
                </a:solidFill>
              </a:rPr>
              <a:t>三時期</a:t>
            </a:r>
            <a:r>
              <a:rPr lang="en-US" altLang="zh-TW" sz="2800" dirty="0" smtClean="0">
                <a:solidFill>
                  <a:srgbClr val="7030A0"/>
                </a:solidFill>
              </a:rPr>
              <a:t>)</a:t>
            </a:r>
          </a:p>
          <a:p>
            <a:pPr marL="0" indent="0">
              <a:buNone/>
            </a:pPr>
            <a:r>
              <a:rPr lang="en-US" altLang="zh-TW" sz="2800" dirty="0" smtClean="0">
                <a:solidFill>
                  <a:srgbClr val="7030A0"/>
                </a:solidFill>
              </a:rPr>
              <a:t>13.</a:t>
            </a:r>
            <a:r>
              <a:rPr lang="zh-TW" altLang="en-US" sz="2800" dirty="0" smtClean="0">
                <a:solidFill>
                  <a:srgbClr val="7030A0"/>
                </a:solidFill>
              </a:rPr>
              <a:t> 梵谷自畫像</a:t>
            </a:r>
            <a:endParaRPr lang="en-US" altLang="zh-TW" sz="2800" dirty="0" smtClean="0">
              <a:solidFill>
                <a:srgbClr val="7030A0"/>
              </a:solidFill>
            </a:endParaRPr>
          </a:p>
          <a:p>
            <a:pPr marL="0" indent="0">
              <a:buNone/>
            </a:pPr>
            <a:r>
              <a:rPr lang="en-US" altLang="zh-TW" sz="2800" dirty="0" smtClean="0">
                <a:solidFill>
                  <a:srgbClr val="7030A0"/>
                </a:solidFill>
              </a:rPr>
              <a:t>14.</a:t>
            </a:r>
            <a:r>
              <a:rPr lang="zh-TW" altLang="en-US" sz="2800" dirty="0" smtClean="0">
                <a:solidFill>
                  <a:srgbClr val="7030A0"/>
                </a:solidFill>
              </a:rPr>
              <a:t> 梵谷</a:t>
            </a:r>
            <a:r>
              <a:rPr lang="zh-TW" altLang="en-US" sz="2800" dirty="0">
                <a:solidFill>
                  <a:srgbClr val="7030A0"/>
                </a:solidFill>
              </a:rPr>
              <a:t>自畫像</a:t>
            </a:r>
            <a:r>
              <a:rPr lang="en-US" altLang="zh-TW" sz="2800" dirty="0" smtClean="0">
                <a:solidFill>
                  <a:srgbClr val="7030A0"/>
                </a:solidFill>
              </a:rPr>
              <a:t>(</a:t>
            </a:r>
            <a:r>
              <a:rPr lang="zh-TW" altLang="en-US" sz="2800" dirty="0">
                <a:solidFill>
                  <a:srgbClr val="7030A0"/>
                </a:solidFill>
              </a:rPr>
              <a:t>割耳事件</a:t>
            </a:r>
            <a:r>
              <a:rPr lang="en-US" altLang="zh-TW" sz="2800" dirty="0" smtClean="0">
                <a:solidFill>
                  <a:srgbClr val="7030A0"/>
                </a:solidFill>
              </a:rPr>
              <a:t>)</a:t>
            </a:r>
          </a:p>
          <a:p>
            <a:pPr marL="0" indent="0">
              <a:buNone/>
            </a:pPr>
            <a:r>
              <a:rPr lang="en-US" altLang="zh-TW" sz="2800" dirty="0" smtClean="0">
                <a:solidFill>
                  <a:srgbClr val="7030A0"/>
                </a:solidFill>
              </a:rPr>
              <a:t>15.</a:t>
            </a:r>
            <a:r>
              <a:rPr lang="zh-TW" altLang="en-US" sz="2800" dirty="0" smtClean="0">
                <a:solidFill>
                  <a:srgbClr val="7030A0"/>
                </a:solidFill>
              </a:rPr>
              <a:t>梵谷自畫像</a:t>
            </a:r>
            <a:r>
              <a:rPr lang="en-US" altLang="zh-TW" sz="2800" dirty="0" smtClean="0">
                <a:solidFill>
                  <a:srgbClr val="7030A0"/>
                </a:solidFill>
              </a:rPr>
              <a:t>(1889</a:t>
            </a:r>
            <a:r>
              <a:rPr lang="zh-TW" altLang="en-US" sz="2800" dirty="0" smtClean="0">
                <a:solidFill>
                  <a:srgbClr val="7030A0"/>
                </a:solidFill>
              </a:rPr>
              <a:t>年</a:t>
            </a:r>
            <a:r>
              <a:rPr lang="en-US" altLang="zh-TW" sz="2800" dirty="0" smtClean="0">
                <a:solidFill>
                  <a:srgbClr val="7030A0"/>
                </a:solidFill>
              </a:rPr>
              <a:t>)</a:t>
            </a:r>
          </a:p>
          <a:p>
            <a:pPr marL="0" indent="0">
              <a:buNone/>
            </a:pPr>
            <a:r>
              <a:rPr lang="en-US" altLang="zh-TW" sz="2800" dirty="0" smtClean="0">
                <a:solidFill>
                  <a:srgbClr val="7030A0"/>
                </a:solidFill>
              </a:rPr>
              <a:t>16.</a:t>
            </a:r>
            <a:r>
              <a:rPr lang="zh-TW" altLang="en-US" sz="2800" dirty="0" smtClean="0">
                <a:solidFill>
                  <a:srgbClr val="7030A0"/>
                </a:solidFill>
              </a:rPr>
              <a:t>梵谷的朋友高更</a:t>
            </a:r>
            <a:endParaRPr lang="en-US" altLang="zh-TW" sz="2800" dirty="0" smtClean="0">
              <a:solidFill>
                <a:srgbClr val="7030A0"/>
              </a:solidFill>
            </a:endParaRPr>
          </a:p>
          <a:p>
            <a:pPr marL="0" indent="0">
              <a:buNone/>
            </a:pPr>
            <a:r>
              <a:rPr lang="en-US" altLang="zh-TW" sz="2800" dirty="0" smtClean="0">
                <a:solidFill>
                  <a:srgbClr val="7030A0"/>
                </a:solidFill>
              </a:rPr>
              <a:t>17.</a:t>
            </a:r>
            <a:r>
              <a:rPr lang="zh-TW" altLang="en-US" sz="2800" dirty="0" smtClean="0">
                <a:solidFill>
                  <a:srgbClr val="7030A0"/>
                </a:solidFill>
              </a:rPr>
              <a:t>梵谷和高更的個性</a:t>
            </a:r>
            <a:endParaRPr lang="en-US" altLang="zh-TW" sz="2800" dirty="0" smtClean="0">
              <a:solidFill>
                <a:srgbClr val="7030A0"/>
              </a:solidFill>
            </a:endParaRPr>
          </a:p>
          <a:p>
            <a:pPr marL="0" indent="0">
              <a:buNone/>
            </a:pPr>
            <a:r>
              <a:rPr lang="en-US" altLang="zh-TW" sz="2800" dirty="0" smtClean="0">
                <a:solidFill>
                  <a:srgbClr val="7030A0"/>
                </a:solidFill>
              </a:rPr>
              <a:t>18.</a:t>
            </a:r>
            <a:r>
              <a:rPr lang="zh-TW" altLang="en-US" sz="2800" dirty="0" smtClean="0">
                <a:solidFill>
                  <a:srgbClr val="7030A0"/>
                </a:solidFill>
              </a:rPr>
              <a:t>活動</a:t>
            </a:r>
            <a:endParaRPr lang="en-US" altLang="zh-TW" sz="2800" dirty="0" smtClean="0">
              <a:solidFill>
                <a:srgbClr val="7030A0"/>
              </a:solidFill>
            </a:endParaRPr>
          </a:p>
          <a:p>
            <a:pPr marL="0" indent="0">
              <a:buNone/>
            </a:pPr>
            <a:endParaRPr lang="en-US" altLang="zh-TW" sz="2800" dirty="0">
              <a:solidFill>
                <a:srgbClr val="7030A0"/>
              </a:solidFill>
            </a:endParaRPr>
          </a:p>
          <a:p>
            <a:pPr marL="0" indent="0">
              <a:buNone/>
            </a:pPr>
            <a:endParaRPr lang="en-US" altLang="zh-TW" sz="2800" dirty="0" smtClean="0">
              <a:solidFill>
                <a:srgbClr val="7030A0"/>
              </a:solidFill>
            </a:endParaRPr>
          </a:p>
        </p:txBody>
      </p:sp>
    </p:spTree>
    <p:extLst>
      <p:ext uri="{BB962C8B-B14F-4D97-AF65-F5344CB8AC3E}">
        <p14:creationId xmlns:p14="http://schemas.microsoft.com/office/powerpoint/2010/main" val="1119215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70807" y="65314"/>
            <a:ext cx="8915399" cy="1191986"/>
          </a:xfrm>
        </p:spPr>
        <p:txBody>
          <a:bodyPr>
            <a:normAutofit/>
          </a:bodyPr>
          <a:lstStyle/>
          <a:p>
            <a:pPr algn="ctr"/>
            <a:r>
              <a:rPr lang="zh-TW" altLang="en-US" dirty="0" smtClean="0">
                <a:solidFill>
                  <a:srgbClr val="00B0F0"/>
                </a:solidFill>
              </a:rPr>
              <a:t>巴黎時期</a:t>
            </a:r>
            <a:endParaRPr lang="zh-TW" altLang="en-US" dirty="0">
              <a:solidFill>
                <a:srgbClr val="00B0F0"/>
              </a:solidFill>
            </a:endParaRPr>
          </a:p>
        </p:txBody>
      </p:sp>
      <p:sp>
        <p:nvSpPr>
          <p:cNvPr id="3" name="副標題 2"/>
          <p:cNvSpPr>
            <a:spLocks noGrp="1"/>
          </p:cNvSpPr>
          <p:nvPr>
            <p:ph type="subTitle" idx="1"/>
          </p:nvPr>
        </p:nvSpPr>
        <p:spPr>
          <a:xfrm>
            <a:off x="1583871" y="1485899"/>
            <a:ext cx="9797143" cy="5502730"/>
          </a:xfrm>
        </p:spPr>
        <p:txBody>
          <a:bodyPr>
            <a:normAutofit/>
          </a:bodyPr>
          <a:lstStyle/>
          <a:p>
            <a:r>
              <a:rPr lang="en-US" altLang="zh-TW" sz="2400" b="1" dirty="0" smtClean="0"/>
              <a:t>『</a:t>
            </a:r>
            <a:r>
              <a:rPr lang="zh-TW" altLang="en-US" sz="2400" b="1" dirty="0"/>
              <a:t>巴黎時期</a:t>
            </a:r>
            <a:r>
              <a:rPr lang="en-US" altLang="zh-TW" sz="2400" b="1" dirty="0"/>
              <a:t>』〈1886~1888</a:t>
            </a:r>
            <a:r>
              <a:rPr lang="zh-TW" altLang="en-US" sz="2400" b="1" dirty="0"/>
              <a:t>年</a:t>
            </a:r>
            <a:r>
              <a:rPr lang="en-US" altLang="zh-TW" sz="2400" b="1" dirty="0"/>
              <a:t>〉</a:t>
            </a:r>
            <a:r>
              <a:rPr lang="zh-TW" altLang="en-US" sz="2400" b="1" dirty="0"/>
              <a:t>：</a:t>
            </a:r>
            <a:br>
              <a:rPr lang="zh-TW" altLang="en-US" sz="2400" b="1" dirty="0"/>
            </a:br>
            <a:r>
              <a:rPr lang="zh-TW" altLang="en-US" sz="2400" b="1" dirty="0"/>
              <a:t>是以印象派為主</a:t>
            </a:r>
            <a:r>
              <a:rPr lang="en-US" altLang="zh-TW" sz="2400" b="1" dirty="0"/>
              <a:t>, </a:t>
            </a:r>
            <a:r>
              <a:rPr lang="zh-TW" altLang="en-US" sz="2400" b="1" dirty="0"/>
              <a:t>著重色彩、線條、 構圖</a:t>
            </a:r>
            <a:r>
              <a:rPr lang="zh-TW" altLang="en-US" sz="2400" b="1" dirty="0" smtClean="0"/>
              <a:t>。</a:t>
            </a:r>
            <a:endParaRPr lang="en-US" altLang="zh-TW" sz="2400" b="1" dirty="0" smtClean="0"/>
          </a:p>
          <a:p>
            <a:r>
              <a:rPr lang="zh-TW" altLang="en-US" sz="2400" b="1" dirty="0" smtClean="0"/>
              <a:t>作品有</a:t>
            </a:r>
            <a:r>
              <a:rPr lang="en-US" altLang="zh-TW" sz="2400" b="1" dirty="0" smtClean="0"/>
              <a:t>: </a:t>
            </a:r>
          </a:p>
          <a:p>
            <a:r>
              <a:rPr lang="en-US" altLang="zh-TW" sz="2400" b="1" dirty="0" smtClean="0"/>
              <a:t>1887</a:t>
            </a:r>
            <a:r>
              <a:rPr lang="zh-TW" altLang="en-US" sz="2400" b="1" dirty="0" smtClean="0"/>
              <a:t>年</a:t>
            </a:r>
            <a:r>
              <a:rPr lang="en-US" altLang="zh-TW" sz="2400" b="1" dirty="0" smtClean="0"/>
              <a:t>:</a:t>
            </a:r>
            <a:r>
              <a:rPr lang="en-US" altLang="zh-TW" sz="2400" dirty="0" smtClean="0">
                <a:solidFill>
                  <a:srgbClr val="002060"/>
                </a:solidFill>
              </a:rPr>
              <a:t>《</a:t>
            </a:r>
            <a:r>
              <a:rPr lang="zh-TW" altLang="en-US" sz="2400" b="1" dirty="0" smtClean="0"/>
              <a:t>在</a:t>
            </a:r>
            <a:r>
              <a:rPr lang="zh-TW" altLang="en-US" sz="2400" b="1" dirty="0"/>
              <a:t>阿爾的</a:t>
            </a:r>
            <a:r>
              <a:rPr lang="zh-TW" altLang="en-US" sz="2400" b="1" dirty="0" smtClean="0"/>
              <a:t>臥室</a:t>
            </a:r>
            <a:r>
              <a:rPr lang="en-US" altLang="zh-TW" sz="2400" dirty="0" smtClean="0">
                <a:solidFill>
                  <a:srgbClr val="002060"/>
                </a:solidFill>
              </a:rPr>
              <a:t>》</a:t>
            </a:r>
            <a:endParaRPr lang="en-US" altLang="zh-TW" sz="2400" b="1" dirty="0" smtClean="0">
              <a:solidFill>
                <a:srgbClr val="002060"/>
              </a:solidFill>
            </a:endParaRPr>
          </a:p>
          <a:p>
            <a:r>
              <a:rPr lang="en-US" altLang="zh-TW" sz="2400" b="1" dirty="0" smtClean="0"/>
              <a:t>1888</a:t>
            </a:r>
            <a:r>
              <a:rPr lang="zh-TW" altLang="en-US" sz="2400" b="1" dirty="0" smtClean="0"/>
              <a:t>年</a:t>
            </a:r>
            <a:r>
              <a:rPr lang="en-US" altLang="zh-TW" sz="2400" b="1" dirty="0"/>
              <a:t>:</a:t>
            </a:r>
            <a:r>
              <a:rPr lang="en-US" altLang="zh-TW" sz="2400" dirty="0" smtClean="0">
                <a:solidFill>
                  <a:srgbClr val="002060"/>
                </a:solidFill>
              </a:rPr>
              <a:t>《</a:t>
            </a:r>
            <a:r>
              <a:rPr lang="zh-TW" altLang="en-US" sz="2400" b="1" dirty="0" smtClean="0"/>
              <a:t>夜間咖啡館</a:t>
            </a:r>
            <a:r>
              <a:rPr lang="en-US" altLang="zh-TW" sz="2400" dirty="0" smtClean="0">
                <a:solidFill>
                  <a:srgbClr val="002060"/>
                </a:solidFill>
              </a:rPr>
              <a:t>》</a:t>
            </a:r>
            <a:endParaRPr lang="en-US" altLang="zh-TW" sz="2400" b="1" dirty="0"/>
          </a:p>
          <a:p>
            <a:r>
              <a:rPr lang="en-US" altLang="zh-TW" sz="2400" b="1" dirty="0" smtClean="0"/>
              <a:t>1888</a:t>
            </a:r>
            <a:r>
              <a:rPr lang="zh-TW" altLang="en-US" sz="2400" b="1" dirty="0"/>
              <a:t>年</a:t>
            </a:r>
            <a:r>
              <a:rPr lang="en-US" altLang="zh-TW" sz="2400" b="1" dirty="0" smtClean="0"/>
              <a:t>:</a:t>
            </a:r>
            <a:r>
              <a:rPr lang="en-US" altLang="zh-TW" sz="2400" dirty="0" smtClean="0">
                <a:solidFill>
                  <a:srgbClr val="002060"/>
                </a:solidFill>
              </a:rPr>
              <a:t>《</a:t>
            </a:r>
            <a:r>
              <a:rPr lang="zh-TW" altLang="en-US" sz="2400" b="1" dirty="0" smtClean="0"/>
              <a:t>夜晚</a:t>
            </a:r>
            <a:r>
              <a:rPr lang="zh-TW" altLang="en-US" sz="2400" b="1" dirty="0"/>
              <a:t>露天咖啡</a:t>
            </a:r>
            <a:r>
              <a:rPr lang="zh-TW" altLang="en-US" sz="2400" b="1" dirty="0" smtClean="0"/>
              <a:t>座</a:t>
            </a:r>
            <a:r>
              <a:rPr lang="en-US" altLang="zh-TW" sz="2400" dirty="0" smtClean="0">
                <a:solidFill>
                  <a:srgbClr val="002060"/>
                </a:solidFill>
              </a:rPr>
              <a:t>》</a:t>
            </a:r>
            <a:r>
              <a:rPr lang="zh-TW" altLang="en-US" sz="2400" b="1" dirty="0" smtClean="0"/>
              <a:t>等作品</a:t>
            </a:r>
            <a:endParaRPr lang="en-US" altLang="zh-TW" sz="2400" b="1" dirty="0" smtClean="0"/>
          </a:p>
          <a:p>
            <a:r>
              <a:rPr lang="zh-TW" altLang="en-US" sz="2400" b="1" dirty="0">
                <a:solidFill>
                  <a:srgbClr val="00B050"/>
                </a:solidFill>
              </a:rPr>
              <a:t>右圖是</a:t>
            </a:r>
            <a:r>
              <a:rPr lang="en-US" altLang="zh-TW" sz="2400" b="1" dirty="0">
                <a:solidFill>
                  <a:srgbClr val="00B050"/>
                </a:solidFill>
              </a:rPr>
              <a:t>1888</a:t>
            </a:r>
            <a:r>
              <a:rPr lang="zh-TW" altLang="en-US" sz="2400" b="1" dirty="0">
                <a:solidFill>
                  <a:srgbClr val="00B050"/>
                </a:solidFill>
              </a:rPr>
              <a:t>年的作品</a:t>
            </a:r>
            <a:r>
              <a:rPr lang="en-US" altLang="zh-TW" sz="2400" b="1" dirty="0">
                <a:solidFill>
                  <a:srgbClr val="00B050"/>
                </a:solidFill>
              </a:rPr>
              <a:t>:</a:t>
            </a:r>
            <a:r>
              <a:rPr lang="zh-TW" altLang="en-US" sz="2400" b="1" dirty="0" smtClean="0">
                <a:solidFill>
                  <a:srgbClr val="00B050"/>
                </a:solidFill>
              </a:rPr>
              <a:t>夜</a:t>
            </a:r>
            <a:r>
              <a:rPr lang="zh-TW" altLang="en-US" sz="2400" b="1" dirty="0">
                <a:solidFill>
                  <a:srgbClr val="00B050"/>
                </a:solidFill>
              </a:rPr>
              <a:t>晚</a:t>
            </a:r>
            <a:r>
              <a:rPr lang="zh-TW" altLang="en-US" sz="2400" b="1" dirty="0" smtClean="0">
                <a:solidFill>
                  <a:srgbClr val="00B050"/>
                </a:solidFill>
              </a:rPr>
              <a:t>露天</a:t>
            </a:r>
            <a:r>
              <a:rPr lang="zh-TW" altLang="en-US" sz="2400" b="1" dirty="0">
                <a:solidFill>
                  <a:srgbClr val="00B050"/>
                </a:solidFill>
              </a:rPr>
              <a:t>咖啡</a:t>
            </a:r>
            <a:r>
              <a:rPr lang="zh-TW" altLang="en-US" sz="2400" b="1" dirty="0" smtClean="0">
                <a:solidFill>
                  <a:srgbClr val="00B050"/>
                </a:solidFill>
              </a:rPr>
              <a:t>座</a:t>
            </a:r>
            <a:endParaRPr lang="en-US" altLang="zh-TW" sz="2400" b="1" dirty="0" smtClean="0">
              <a:solidFill>
                <a:srgbClr val="00B050"/>
              </a:solidFill>
            </a:endParaRPr>
          </a:p>
          <a:p>
            <a:endParaRPr lang="zh-TW" altLang="en-US" dirty="0"/>
          </a:p>
        </p:txBody>
      </p:sp>
      <p:pic>
        <p:nvPicPr>
          <p:cNvPr id="4" name="圖片 3"/>
          <p:cNvPicPr>
            <a:picLocks noChangeAspect="1"/>
          </p:cNvPicPr>
          <p:nvPr/>
        </p:nvPicPr>
        <p:blipFill rotWithShape="1">
          <a:blip r:embed="rId2">
            <a:extLst>
              <a:ext uri="{28A0092B-C50C-407E-A947-70E740481C1C}">
                <a14:useLocalDpi xmlns:a14="http://schemas.microsoft.com/office/drawing/2010/main" val="0"/>
              </a:ext>
            </a:extLst>
          </a:blip>
          <a:srcRect l="3529" t="5477" r="3739" b="5952"/>
          <a:stretch/>
        </p:blipFill>
        <p:spPr>
          <a:xfrm>
            <a:off x="8148649" y="963386"/>
            <a:ext cx="3910781" cy="5551713"/>
          </a:xfrm>
          <a:prstGeom prst="rect">
            <a:avLst/>
          </a:prstGeom>
        </p:spPr>
      </p:pic>
    </p:spTree>
    <p:extLst>
      <p:ext uri="{BB962C8B-B14F-4D97-AF65-F5344CB8AC3E}">
        <p14:creationId xmlns:p14="http://schemas.microsoft.com/office/powerpoint/2010/main" val="3274339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952399" y="293914"/>
            <a:ext cx="8915399" cy="1322615"/>
          </a:xfrm>
        </p:spPr>
        <p:txBody>
          <a:bodyPr/>
          <a:lstStyle/>
          <a:p>
            <a:pPr algn="ctr"/>
            <a:r>
              <a:rPr lang="zh-TW" altLang="en-US" dirty="0" smtClean="0">
                <a:solidFill>
                  <a:srgbClr val="00B0F0"/>
                </a:solidFill>
              </a:rPr>
              <a:t>印象派</a:t>
            </a:r>
            <a:endParaRPr lang="zh-TW" altLang="en-US" dirty="0">
              <a:solidFill>
                <a:srgbClr val="00B0F0"/>
              </a:solidFill>
            </a:endParaRPr>
          </a:p>
        </p:txBody>
      </p:sp>
      <p:sp>
        <p:nvSpPr>
          <p:cNvPr id="3" name="副標題 2"/>
          <p:cNvSpPr>
            <a:spLocks noGrp="1"/>
          </p:cNvSpPr>
          <p:nvPr>
            <p:ph type="subTitle" idx="1"/>
          </p:nvPr>
        </p:nvSpPr>
        <p:spPr>
          <a:xfrm>
            <a:off x="1952399" y="1877786"/>
            <a:ext cx="9526587" cy="4539343"/>
          </a:xfrm>
        </p:spPr>
        <p:txBody>
          <a:bodyPr>
            <a:normAutofit/>
          </a:bodyPr>
          <a:lstStyle/>
          <a:p>
            <a:r>
              <a:rPr lang="zh-TW" altLang="en-US" sz="2000" b="1" dirty="0"/>
              <a:t>印象派這個名稱是由法國畫家</a:t>
            </a:r>
            <a:r>
              <a:rPr lang="zh-TW" altLang="en-US" sz="2000" b="1" dirty="0" smtClean="0"/>
              <a:t>莫內的</a:t>
            </a:r>
            <a:r>
              <a:rPr lang="zh-TW" altLang="en-US" sz="2000" b="1" dirty="0"/>
              <a:t>一幅風景畫</a:t>
            </a:r>
            <a:r>
              <a:rPr lang="en-US" altLang="zh-TW" sz="2000" b="1" dirty="0"/>
              <a:t>《</a:t>
            </a:r>
            <a:r>
              <a:rPr lang="zh-TW" altLang="en-US" sz="2000" b="1" dirty="0"/>
              <a:t>印象：日出</a:t>
            </a:r>
            <a:r>
              <a:rPr lang="en-US" altLang="zh-TW" sz="2000" b="1" dirty="0" smtClean="0"/>
              <a:t>》</a:t>
            </a:r>
            <a:r>
              <a:rPr lang="zh-TW" altLang="en-US" sz="2000" b="1" dirty="0" smtClean="0"/>
              <a:t>得</a:t>
            </a:r>
            <a:r>
              <a:rPr lang="zh-TW" altLang="en-US" sz="2000" b="1" dirty="0"/>
              <a:t>來的</a:t>
            </a:r>
            <a:r>
              <a:rPr lang="zh-TW" altLang="en-US" sz="2000" b="1" dirty="0" smtClean="0"/>
              <a:t>。</a:t>
            </a:r>
            <a:endParaRPr lang="en-US" altLang="zh-TW" sz="2000" b="1" dirty="0" smtClean="0"/>
          </a:p>
          <a:p>
            <a:r>
              <a:rPr lang="en-US" altLang="zh-TW" sz="2000" b="1" dirty="0" smtClean="0"/>
              <a:t>1874 </a:t>
            </a:r>
            <a:r>
              <a:rPr lang="zh-TW" altLang="en-US" sz="2000" b="1" dirty="0"/>
              <a:t>年，有 </a:t>
            </a:r>
            <a:r>
              <a:rPr lang="en-US" altLang="zh-TW" sz="2000" b="1" dirty="0"/>
              <a:t>30 </a:t>
            </a:r>
            <a:r>
              <a:rPr lang="zh-TW" altLang="en-US" sz="2000" b="1" dirty="0"/>
              <a:t>位巴黎的青年藝術家為了挑戰當時學院派的繪畫原則，獨立舉辦了與官方沙龍相抗衡的畫展</a:t>
            </a:r>
            <a:r>
              <a:rPr lang="zh-TW" altLang="en-US" sz="2000" b="1" dirty="0" smtClean="0"/>
              <a:t>。</a:t>
            </a:r>
            <a:endParaRPr lang="en-US" altLang="zh-TW" sz="2000" b="1" dirty="0" smtClean="0"/>
          </a:p>
          <a:p>
            <a:r>
              <a:rPr lang="zh-TW" altLang="en-US" sz="2000" b="1" dirty="0" smtClean="0"/>
              <a:t>這次</a:t>
            </a:r>
            <a:r>
              <a:rPr lang="zh-TW" altLang="en-US" sz="2000" b="1" dirty="0"/>
              <a:t>畫展受到了輿論的奚落，人們隨便地以莫內的這幅畫為他們取上「印象主義者」的稱號。其實印象派藝術家的氣質和造詣各不相同，追求的理想也各自有異。</a:t>
            </a:r>
            <a:endParaRPr lang="zh-TW" altLang="en-US" sz="2000"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5544" y="4114800"/>
            <a:ext cx="3591222" cy="2563586"/>
          </a:xfrm>
          <a:prstGeom prst="rect">
            <a:avLst/>
          </a:prstGeom>
        </p:spPr>
      </p:pic>
    </p:spTree>
    <p:extLst>
      <p:ext uri="{BB962C8B-B14F-4D97-AF65-F5344CB8AC3E}">
        <p14:creationId xmlns:p14="http://schemas.microsoft.com/office/powerpoint/2010/main" val="2466774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278967" y="0"/>
            <a:ext cx="8915399" cy="1257301"/>
          </a:xfrm>
        </p:spPr>
        <p:txBody>
          <a:bodyPr/>
          <a:lstStyle/>
          <a:p>
            <a:pPr algn="ctr"/>
            <a:r>
              <a:rPr lang="zh-TW" altLang="en-US" dirty="0" smtClean="0">
                <a:solidFill>
                  <a:srgbClr val="00B0F0"/>
                </a:solidFill>
              </a:rPr>
              <a:t>印象派繪畫特色</a:t>
            </a:r>
            <a:endParaRPr lang="zh-TW" altLang="en-US" dirty="0">
              <a:solidFill>
                <a:srgbClr val="00B0F0"/>
              </a:solidFill>
            </a:endParaRPr>
          </a:p>
        </p:txBody>
      </p:sp>
      <p:sp>
        <p:nvSpPr>
          <p:cNvPr id="3" name="副標題 2"/>
          <p:cNvSpPr>
            <a:spLocks noGrp="1"/>
          </p:cNvSpPr>
          <p:nvPr>
            <p:ph type="subTitle" idx="1"/>
          </p:nvPr>
        </p:nvSpPr>
        <p:spPr>
          <a:xfrm>
            <a:off x="2004895" y="1453244"/>
            <a:ext cx="9463541" cy="4767943"/>
          </a:xfrm>
        </p:spPr>
        <p:txBody>
          <a:bodyPr>
            <a:normAutofit/>
          </a:bodyPr>
          <a:lstStyle/>
          <a:p>
            <a:r>
              <a:rPr lang="zh-TW" altLang="en-US" sz="2400" b="1" dirty="0">
                <a:solidFill>
                  <a:srgbClr val="7030A0"/>
                </a:solidFill>
              </a:rPr>
              <a:t>印象派繪畫的特色在於借助光與色的變幻來表現畫家在瞬間之際所捕捉到的印象</a:t>
            </a:r>
            <a:r>
              <a:rPr lang="zh-TW" altLang="en-US" sz="2400" b="1" dirty="0" smtClean="0">
                <a:solidFill>
                  <a:srgbClr val="7030A0"/>
                </a:solidFill>
              </a:rPr>
              <a:t>。</a:t>
            </a:r>
            <a:endParaRPr lang="en-US" altLang="zh-TW" sz="2400" b="1" dirty="0" smtClean="0">
              <a:solidFill>
                <a:srgbClr val="7030A0"/>
              </a:solidFill>
            </a:endParaRPr>
          </a:p>
          <a:p>
            <a:r>
              <a:rPr lang="zh-TW" altLang="en-US" sz="2400" b="1" dirty="0" smtClean="0"/>
              <a:t>他們</a:t>
            </a:r>
            <a:r>
              <a:rPr lang="zh-TW" altLang="en-US" sz="2400" b="1" dirty="0"/>
              <a:t>認為從表現光的過程中，就可以找到繪畫藝術的一切</a:t>
            </a:r>
            <a:r>
              <a:rPr lang="zh-TW" altLang="en-US" sz="2400" b="1" dirty="0" smtClean="0"/>
              <a:t>。</a:t>
            </a:r>
            <a:endParaRPr lang="en-US" altLang="zh-TW" sz="2400" b="1" dirty="0" smtClean="0"/>
          </a:p>
          <a:p>
            <a:r>
              <a:rPr lang="zh-TW" altLang="en-US" sz="2400" b="1" dirty="0" smtClean="0"/>
              <a:t>因此</a:t>
            </a:r>
            <a:r>
              <a:rPr lang="zh-TW" altLang="en-US" sz="2400" b="1" dirty="0"/>
              <a:t>，印象派繪畫技法的基本原理就是色彩分解，換句話是運用光譜中的七種純色作畫</a:t>
            </a:r>
            <a:r>
              <a:rPr lang="zh-TW" altLang="en-US" sz="2400" b="1" dirty="0" smtClean="0"/>
              <a:t>。</a:t>
            </a:r>
            <a:endParaRPr lang="en-US" altLang="zh-TW" sz="2400" b="1" dirty="0" smtClean="0"/>
          </a:p>
          <a:p>
            <a:r>
              <a:rPr lang="zh-TW" altLang="en-US" sz="2400" b="1" dirty="0" smtClean="0">
                <a:solidFill>
                  <a:srgbClr val="00B050"/>
                </a:solidFill>
              </a:rPr>
              <a:t>像</a:t>
            </a:r>
            <a:r>
              <a:rPr lang="zh-TW" altLang="en-US" sz="2400" b="1" dirty="0">
                <a:solidFill>
                  <a:srgbClr val="00B050"/>
                </a:solidFill>
              </a:rPr>
              <a:t>這樣，在畫布上只並列不同純色而讓觀者憑自己的視覺自行加以調合的做法，可以保持每一種純色的新鮮和光彩，從而創造出更強烈的發光度</a:t>
            </a:r>
            <a:r>
              <a:rPr lang="zh-TW" altLang="en-US" sz="2400" b="1" dirty="0" smtClean="0">
                <a:solidFill>
                  <a:srgbClr val="00B050"/>
                </a:solidFill>
              </a:rPr>
              <a:t>。</a:t>
            </a:r>
            <a:endParaRPr lang="en-US" altLang="zh-TW" sz="2400" b="1" dirty="0" smtClean="0">
              <a:solidFill>
                <a:srgbClr val="00B050"/>
              </a:solidFill>
            </a:endParaRPr>
          </a:p>
          <a:p>
            <a:r>
              <a:rPr lang="zh-TW" altLang="en-US" sz="2400" b="1" dirty="0" smtClean="0">
                <a:solidFill>
                  <a:srgbClr val="7030A0"/>
                </a:solidFill>
              </a:rPr>
              <a:t>右圖是印象派畫家</a:t>
            </a:r>
            <a:r>
              <a:rPr lang="en-US" altLang="zh-TW" sz="2400" b="1" dirty="0" smtClean="0">
                <a:solidFill>
                  <a:srgbClr val="7030A0"/>
                </a:solidFill>
              </a:rPr>
              <a:t>:</a:t>
            </a:r>
            <a:r>
              <a:rPr lang="zh-TW" altLang="en-US" sz="2400" b="1" dirty="0">
                <a:solidFill>
                  <a:srgbClr val="7030A0"/>
                </a:solidFill>
              </a:rPr>
              <a:t>希斯</a:t>
            </a:r>
            <a:r>
              <a:rPr lang="zh-TW" altLang="en-US" sz="2400" b="1" dirty="0" smtClean="0">
                <a:solidFill>
                  <a:srgbClr val="7030A0"/>
                </a:solidFill>
              </a:rPr>
              <a:t>里的</a:t>
            </a:r>
            <a:r>
              <a:rPr lang="zh-TW" altLang="en-US" sz="2400" b="1" dirty="0">
                <a:solidFill>
                  <a:srgbClr val="7030A0"/>
                </a:solidFill>
              </a:rPr>
              <a:t>馬里港洪水</a:t>
            </a:r>
            <a:endParaRPr lang="zh-TW" altLang="en-US" sz="2400" dirty="0">
              <a:solidFill>
                <a:srgbClr val="7030A0"/>
              </a:solidFill>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2743" y="4598831"/>
            <a:ext cx="3095395" cy="2128540"/>
          </a:xfrm>
          <a:prstGeom prst="rect">
            <a:avLst/>
          </a:prstGeom>
        </p:spPr>
      </p:pic>
    </p:spTree>
    <p:extLst>
      <p:ext uri="{BB962C8B-B14F-4D97-AF65-F5344CB8AC3E}">
        <p14:creationId xmlns:p14="http://schemas.microsoft.com/office/powerpoint/2010/main" val="2511914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343149" y="211039"/>
            <a:ext cx="8915399" cy="1208314"/>
          </a:xfrm>
        </p:spPr>
        <p:txBody>
          <a:bodyPr>
            <a:normAutofit/>
          </a:bodyPr>
          <a:lstStyle/>
          <a:p>
            <a:pPr algn="ctr"/>
            <a:r>
              <a:rPr lang="zh-TW" altLang="en-US" dirty="0" smtClean="0">
                <a:solidFill>
                  <a:srgbClr val="00B0F0"/>
                </a:solidFill>
              </a:rPr>
              <a:t>全盛時期</a:t>
            </a:r>
            <a:endParaRPr lang="zh-TW" altLang="en-US" dirty="0">
              <a:solidFill>
                <a:srgbClr val="00B0F0"/>
              </a:solidFill>
            </a:endParaRPr>
          </a:p>
        </p:txBody>
      </p:sp>
      <p:sp>
        <p:nvSpPr>
          <p:cNvPr id="3" name="副標題 2"/>
          <p:cNvSpPr>
            <a:spLocks noGrp="1"/>
          </p:cNvSpPr>
          <p:nvPr>
            <p:ph type="subTitle" idx="1"/>
          </p:nvPr>
        </p:nvSpPr>
        <p:spPr>
          <a:xfrm>
            <a:off x="1779814" y="1551215"/>
            <a:ext cx="10042071" cy="5159828"/>
          </a:xfrm>
        </p:spPr>
        <p:txBody>
          <a:bodyPr>
            <a:normAutofit/>
          </a:bodyPr>
          <a:lstStyle/>
          <a:p>
            <a:r>
              <a:rPr lang="en-US" altLang="zh-TW" sz="2400" b="1" dirty="0"/>
              <a:t>『</a:t>
            </a:r>
            <a:r>
              <a:rPr lang="zh-TW" altLang="en-US" sz="2400" b="1" dirty="0"/>
              <a:t>全盛時期</a:t>
            </a:r>
            <a:r>
              <a:rPr lang="en-US" altLang="zh-TW" sz="2400" b="1" dirty="0"/>
              <a:t>』〈 1888~1890</a:t>
            </a:r>
            <a:r>
              <a:rPr lang="zh-TW" altLang="en-US" sz="2400" b="1" dirty="0"/>
              <a:t>年</a:t>
            </a:r>
            <a:r>
              <a:rPr lang="en-US" altLang="zh-TW" sz="2400" b="1" dirty="0"/>
              <a:t>〉</a:t>
            </a:r>
            <a:r>
              <a:rPr lang="zh-TW" altLang="en-US" sz="2400" b="1" dirty="0"/>
              <a:t>：</a:t>
            </a:r>
            <a:br>
              <a:rPr lang="zh-TW" altLang="en-US" sz="2400" b="1" dirty="0"/>
            </a:br>
            <a:r>
              <a:rPr lang="zh-TW" altLang="en-US" sz="2400" b="1" dirty="0"/>
              <a:t>是他的畫作最有</a:t>
            </a:r>
            <a:r>
              <a:rPr lang="zh-TW" altLang="en-US" sz="2400" b="1" dirty="0" smtClean="0"/>
              <a:t>靈性的時期，</a:t>
            </a:r>
            <a:r>
              <a:rPr lang="zh-TW" altLang="en-US" sz="2400" b="1" dirty="0"/>
              <a:t>恍如</a:t>
            </a:r>
            <a:r>
              <a:rPr lang="zh-TW" altLang="en-US" sz="2400" b="1" dirty="0" smtClean="0"/>
              <a:t>有神、魔</a:t>
            </a:r>
            <a:r>
              <a:rPr lang="zh-TW" altLang="en-US" sz="2400" b="1" dirty="0"/>
              <a:t>附身一般。畫松如綠燄，畫麥如黃濤，畫星空如一叢叢燃燒的 菊花</a:t>
            </a:r>
            <a:r>
              <a:rPr lang="zh-TW" altLang="en-US" sz="2400" b="1" dirty="0" smtClean="0"/>
              <a:t>。</a:t>
            </a:r>
            <a:endParaRPr lang="en-US" altLang="zh-TW" sz="2400" b="1" dirty="0" smtClean="0"/>
          </a:p>
          <a:p>
            <a:r>
              <a:rPr lang="zh-TW" altLang="en-US" sz="2400" dirty="0" smtClean="0">
                <a:solidFill>
                  <a:srgbClr val="7030A0"/>
                </a:solidFill>
              </a:rPr>
              <a:t>代表作為</a:t>
            </a:r>
            <a:r>
              <a:rPr lang="en-US" altLang="zh-TW" sz="2400" dirty="0" smtClean="0">
                <a:solidFill>
                  <a:srgbClr val="7030A0"/>
                </a:solidFill>
              </a:rPr>
              <a:t>:《</a:t>
            </a:r>
            <a:r>
              <a:rPr lang="zh-TW" altLang="en-US" sz="2400" dirty="0">
                <a:solidFill>
                  <a:srgbClr val="7030A0"/>
                </a:solidFill>
              </a:rPr>
              <a:t>星夜</a:t>
            </a:r>
            <a:r>
              <a:rPr lang="en-US" altLang="zh-TW" sz="2400" dirty="0" smtClean="0">
                <a:solidFill>
                  <a:srgbClr val="7030A0"/>
                </a:solidFill>
              </a:rPr>
              <a:t>》</a:t>
            </a:r>
            <a:endParaRPr lang="en-US" altLang="zh-TW" sz="2400" b="1" dirty="0">
              <a:solidFill>
                <a:srgbClr val="7030A0"/>
              </a:solidFill>
            </a:endParaRPr>
          </a:p>
          <a:p>
            <a:endParaRPr lang="zh-TW" altLang="en-US" sz="2400" dirty="0">
              <a:solidFill>
                <a:srgbClr val="7030A0"/>
              </a:solidFill>
            </a:endParaRPr>
          </a:p>
        </p:txBody>
      </p:sp>
      <p:pic>
        <p:nvPicPr>
          <p:cNvPr id="4" name="圖片 3"/>
          <p:cNvPicPr>
            <a:picLocks noChangeAspect="1"/>
          </p:cNvPicPr>
          <p:nvPr/>
        </p:nvPicPr>
        <p:blipFill rotWithShape="1">
          <a:blip r:embed="rId2">
            <a:extLst>
              <a:ext uri="{28A0092B-C50C-407E-A947-70E740481C1C}">
                <a14:useLocalDpi xmlns:a14="http://schemas.microsoft.com/office/drawing/2010/main" val="0"/>
              </a:ext>
            </a:extLst>
          </a:blip>
          <a:srcRect l="1131" r="1068"/>
          <a:stretch/>
        </p:blipFill>
        <p:spPr>
          <a:xfrm>
            <a:off x="4980214" y="2873826"/>
            <a:ext cx="6841671" cy="3705355"/>
          </a:xfrm>
          <a:prstGeom prst="rect">
            <a:avLst/>
          </a:prstGeom>
        </p:spPr>
      </p:pic>
    </p:spTree>
    <p:extLst>
      <p:ext uri="{BB962C8B-B14F-4D97-AF65-F5344CB8AC3E}">
        <p14:creationId xmlns:p14="http://schemas.microsoft.com/office/powerpoint/2010/main" val="1541238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73529" y="203793"/>
            <a:ext cx="7565571" cy="1273628"/>
          </a:xfrm>
        </p:spPr>
        <p:txBody>
          <a:bodyPr/>
          <a:lstStyle/>
          <a:p>
            <a:pPr algn="ctr"/>
            <a:r>
              <a:rPr lang="zh-TW" altLang="en-US" dirty="0" smtClean="0">
                <a:solidFill>
                  <a:srgbClr val="00B0F0"/>
                </a:solidFill>
              </a:rPr>
              <a:t>梵谷的自畫像</a:t>
            </a:r>
            <a:endParaRPr lang="zh-TW" altLang="en-US" dirty="0">
              <a:solidFill>
                <a:srgbClr val="00B0F0"/>
              </a:solidFill>
            </a:endParaRPr>
          </a:p>
        </p:txBody>
      </p:sp>
      <p:sp>
        <p:nvSpPr>
          <p:cNvPr id="3" name="副標題 2"/>
          <p:cNvSpPr>
            <a:spLocks noGrp="1"/>
          </p:cNvSpPr>
          <p:nvPr>
            <p:ph type="subTitle" idx="1"/>
          </p:nvPr>
        </p:nvSpPr>
        <p:spPr>
          <a:xfrm>
            <a:off x="1770743" y="1765300"/>
            <a:ext cx="4922157" cy="4825283"/>
          </a:xfrm>
        </p:spPr>
        <p:txBody>
          <a:bodyPr>
            <a:noAutofit/>
          </a:bodyPr>
          <a:lstStyle/>
          <a:p>
            <a:r>
              <a:rPr lang="zh-TW" altLang="en-US" sz="2400" dirty="0" smtClean="0"/>
              <a:t>梵谷</a:t>
            </a:r>
            <a:r>
              <a:rPr lang="zh-TW" altLang="en-US" sz="2400" dirty="0"/>
              <a:t>的自畫像有</a:t>
            </a:r>
            <a:r>
              <a:rPr lang="en-US" altLang="zh-TW" sz="2400" dirty="0"/>
              <a:t>35</a:t>
            </a:r>
            <a:r>
              <a:rPr lang="zh-TW" altLang="en-US" sz="2400" dirty="0"/>
              <a:t>幅，主要是他沒有錢可請模特兒，而且他一直默默無聞，沒有人願意花錢請他畫肖像，他認為要提高繪畫技巧最快、最可靠的方法就是畫人物，因此他就看著鏡子畫自己</a:t>
            </a:r>
            <a:r>
              <a:rPr lang="zh-TW" altLang="en-US" sz="2400" dirty="0" smtClean="0"/>
              <a:t>。</a:t>
            </a:r>
            <a:endParaRPr lang="en-US" altLang="zh-TW" sz="2400" dirty="0" smtClean="0"/>
          </a:p>
          <a:p>
            <a:r>
              <a:rPr lang="zh-TW" altLang="en-US" sz="2400" dirty="0" smtClean="0">
                <a:solidFill>
                  <a:srgbClr val="7030A0"/>
                </a:solidFill>
              </a:rPr>
              <a:t>右圖是梵谷於</a:t>
            </a:r>
            <a:r>
              <a:rPr lang="en-US" altLang="zh-TW" sz="2400" dirty="0" smtClean="0">
                <a:solidFill>
                  <a:srgbClr val="7030A0"/>
                </a:solidFill>
              </a:rPr>
              <a:t>1886</a:t>
            </a:r>
            <a:r>
              <a:rPr lang="zh-TW" altLang="en-US" sz="2400" dirty="0" smtClean="0">
                <a:solidFill>
                  <a:srgbClr val="7030A0"/>
                </a:solidFill>
              </a:rPr>
              <a:t>年畫的第一幅自畫像</a:t>
            </a:r>
            <a:endParaRPr lang="zh-TW" altLang="en-US" sz="2400" dirty="0">
              <a:solidFill>
                <a:srgbClr val="7030A0"/>
              </a:solidFill>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7701" y="579383"/>
            <a:ext cx="4748578" cy="6011200"/>
          </a:xfrm>
          <a:prstGeom prst="rect">
            <a:avLst/>
          </a:prstGeom>
        </p:spPr>
      </p:pic>
    </p:spTree>
    <p:extLst>
      <p:ext uri="{BB962C8B-B14F-4D97-AF65-F5344CB8AC3E}">
        <p14:creationId xmlns:p14="http://schemas.microsoft.com/office/powerpoint/2010/main" val="48363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973285" y="314326"/>
            <a:ext cx="8915399" cy="1126673"/>
          </a:xfrm>
        </p:spPr>
        <p:txBody>
          <a:bodyPr/>
          <a:lstStyle/>
          <a:p>
            <a:pPr algn="ctr"/>
            <a:r>
              <a:rPr lang="zh-TW" altLang="en-US" dirty="0" smtClean="0">
                <a:solidFill>
                  <a:srgbClr val="00B0F0"/>
                </a:solidFill>
              </a:rPr>
              <a:t>梵谷自畫像</a:t>
            </a:r>
            <a:r>
              <a:rPr lang="en-US" altLang="zh-TW" dirty="0" smtClean="0">
                <a:solidFill>
                  <a:srgbClr val="00B0F0"/>
                </a:solidFill>
              </a:rPr>
              <a:t>(</a:t>
            </a:r>
            <a:r>
              <a:rPr lang="zh-TW" altLang="en-US" dirty="0" smtClean="0">
                <a:solidFill>
                  <a:srgbClr val="00B0F0"/>
                </a:solidFill>
              </a:rPr>
              <a:t>割耳事件</a:t>
            </a:r>
            <a:r>
              <a:rPr lang="en-US" altLang="zh-TW" dirty="0" smtClean="0">
                <a:solidFill>
                  <a:srgbClr val="00B0F0"/>
                </a:solidFill>
              </a:rPr>
              <a:t>)</a:t>
            </a:r>
            <a:endParaRPr lang="zh-TW" altLang="en-US" dirty="0">
              <a:solidFill>
                <a:srgbClr val="00B0F0"/>
              </a:solidFill>
            </a:endParaRPr>
          </a:p>
        </p:txBody>
      </p:sp>
      <p:sp>
        <p:nvSpPr>
          <p:cNvPr id="3" name="副標題 2"/>
          <p:cNvSpPr>
            <a:spLocks noGrp="1"/>
          </p:cNvSpPr>
          <p:nvPr>
            <p:ph type="subTitle" idx="1"/>
          </p:nvPr>
        </p:nvSpPr>
        <p:spPr>
          <a:xfrm>
            <a:off x="5339444" y="1816560"/>
            <a:ext cx="6520542" cy="5078184"/>
          </a:xfrm>
        </p:spPr>
        <p:txBody>
          <a:bodyPr>
            <a:normAutofit/>
          </a:bodyPr>
          <a:lstStyle/>
          <a:p>
            <a:r>
              <a:rPr lang="zh-TW" altLang="en-US" sz="2800" dirty="0"/>
              <a:t>這幅</a:t>
            </a:r>
            <a:r>
              <a:rPr lang="zh-TW" altLang="en-US" sz="2800" dirty="0" smtClean="0"/>
              <a:t>梵谷著名</a:t>
            </a:r>
            <a:r>
              <a:rPr lang="zh-TW" altLang="en-US" sz="2800" dirty="0"/>
              <a:t>的</a:t>
            </a:r>
            <a:r>
              <a:rPr lang="en-US" altLang="zh-TW" sz="2800" dirty="0"/>
              <a:t>〈</a:t>
            </a:r>
            <a:r>
              <a:rPr lang="zh-TW" altLang="en-US" sz="2800" dirty="0"/>
              <a:t>耳朵綁上繃帶的</a:t>
            </a:r>
            <a:r>
              <a:rPr lang="zh-TW" altLang="en-US" sz="2800" dirty="0" smtClean="0"/>
              <a:t>自畫像</a:t>
            </a:r>
            <a:r>
              <a:rPr lang="en-US" altLang="zh-TW" sz="2800" dirty="0" smtClean="0"/>
              <a:t>〉</a:t>
            </a:r>
            <a:r>
              <a:rPr lang="zh-TW" altLang="en-US" sz="2800" dirty="0" smtClean="0"/>
              <a:t>，</a:t>
            </a:r>
            <a:r>
              <a:rPr lang="zh-TW" altLang="en-US" sz="2800" dirty="0"/>
              <a:t>是梵谷割掉耳朵後的自畫像</a:t>
            </a:r>
            <a:r>
              <a:rPr lang="zh-TW" altLang="en-US" sz="2800" dirty="0" smtClean="0"/>
              <a:t>。</a:t>
            </a:r>
            <a:endParaRPr lang="en-US" altLang="zh-TW" sz="2800" dirty="0" smtClean="0"/>
          </a:p>
          <a:p>
            <a:r>
              <a:rPr lang="zh-TW" altLang="en-US" sz="2800" dirty="0"/>
              <a:t>在梵谷的自畫像裡，纏上繃帶的地方，看起來割掉的是右耳，不過當時梵谷作畫時，應為對著鏡子作畫，所繪的人像左右相反，因此割掉的耳朵，應該為左耳。 </a:t>
            </a:r>
            <a:endParaRPr lang="en-US" altLang="zh-TW" sz="2800" dirty="0" smtClean="0"/>
          </a:p>
          <a:p>
            <a:r>
              <a:rPr lang="zh-TW" altLang="en-US" sz="2800" dirty="0" smtClean="0">
                <a:solidFill>
                  <a:srgbClr val="7030A0"/>
                </a:solidFill>
              </a:rPr>
              <a:t> 創作時間為</a:t>
            </a:r>
            <a:r>
              <a:rPr lang="en-US" altLang="zh-TW" sz="2800" dirty="0" smtClean="0">
                <a:solidFill>
                  <a:srgbClr val="7030A0"/>
                </a:solidFill>
              </a:rPr>
              <a:t>1888</a:t>
            </a:r>
            <a:r>
              <a:rPr lang="zh-TW" altLang="en-US" sz="2800" dirty="0" smtClean="0">
                <a:solidFill>
                  <a:srgbClr val="7030A0"/>
                </a:solidFill>
              </a:rPr>
              <a:t>年</a:t>
            </a:r>
            <a:endParaRPr lang="zh-TW" altLang="en-US" sz="2800" dirty="0">
              <a:solidFill>
                <a:srgbClr val="7030A0"/>
              </a:solidFill>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1" y="828342"/>
            <a:ext cx="3933782" cy="5409172"/>
          </a:xfrm>
          <a:prstGeom prst="rect">
            <a:avLst/>
          </a:prstGeom>
        </p:spPr>
      </p:pic>
    </p:spTree>
    <p:extLst>
      <p:ext uri="{BB962C8B-B14F-4D97-AF65-F5344CB8AC3E}">
        <p14:creationId xmlns:p14="http://schemas.microsoft.com/office/powerpoint/2010/main" val="3228349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88912" y="341896"/>
            <a:ext cx="8915399" cy="1126671"/>
          </a:xfrm>
        </p:spPr>
        <p:txBody>
          <a:bodyPr>
            <a:normAutofit/>
          </a:bodyPr>
          <a:lstStyle/>
          <a:p>
            <a:pPr algn="ctr"/>
            <a:r>
              <a:rPr lang="zh-TW" altLang="en-US" dirty="0" smtClean="0">
                <a:solidFill>
                  <a:srgbClr val="00B0F0"/>
                </a:solidFill>
              </a:rPr>
              <a:t>梵谷自畫像</a:t>
            </a:r>
            <a:endParaRPr lang="zh-TW" altLang="en-US" dirty="0">
              <a:solidFill>
                <a:srgbClr val="00B0F0"/>
              </a:solidFill>
            </a:endParaRPr>
          </a:p>
        </p:txBody>
      </p:sp>
      <p:sp>
        <p:nvSpPr>
          <p:cNvPr id="3" name="副標題 2"/>
          <p:cNvSpPr>
            <a:spLocks noGrp="1"/>
          </p:cNvSpPr>
          <p:nvPr>
            <p:ph type="subTitle" idx="1"/>
          </p:nvPr>
        </p:nvSpPr>
        <p:spPr>
          <a:xfrm>
            <a:off x="1858055" y="1897495"/>
            <a:ext cx="5330146" cy="4016828"/>
          </a:xfrm>
        </p:spPr>
        <p:txBody>
          <a:bodyPr>
            <a:normAutofit/>
          </a:bodyPr>
          <a:lstStyle/>
          <a:p>
            <a:r>
              <a:rPr lang="en-US" altLang="zh-TW" sz="2800" dirty="0" smtClean="0"/>
              <a:t>1889</a:t>
            </a:r>
            <a:r>
              <a:rPr lang="zh-TW" altLang="en-US" sz="2800" dirty="0" smtClean="0"/>
              <a:t>年</a:t>
            </a:r>
            <a:r>
              <a:rPr lang="en-US" altLang="zh-TW" sz="2800" dirty="0" smtClean="0"/>
              <a:t>9</a:t>
            </a:r>
            <a:r>
              <a:rPr lang="zh-TW" altLang="en-US" sz="2800" dirty="0" smtClean="0"/>
              <a:t>月，在割耳事件後過了一年，</a:t>
            </a:r>
            <a:r>
              <a:rPr lang="zh-TW" altLang="en-US" sz="2800" dirty="0" smtClean="0">
                <a:solidFill>
                  <a:srgbClr val="00B0F0"/>
                </a:solidFill>
              </a:rPr>
              <a:t>梵谷</a:t>
            </a:r>
            <a:r>
              <a:rPr lang="zh-TW" altLang="en-US" sz="2800" dirty="0">
                <a:solidFill>
                  <a:srgbClr val="00B0F0"/>
                </a:solidFill>
              </a:rPr>
              <a:t>畫了</a:t>
            </a:r>
            <a:r>
              <a:rPr lang="zh-TW" altLang="en-US" sz="2800" dirty="0" smtClean="0">
                <a:solidFill>
                  <a:srgbClr val="00B0F0"/>
                </a:solidFill>
              </a:rPr>
              <a:t>他的</a:t>
            </a:r>
            <a:r>
              <a:rPr lang="zh-TW" altLang="en-US" sz="2800" dirty="0">
                <a:solidFill>
                  <a:srgbClr val="00B0F0"/>
                </a:solidFill>
              </a:rPr>
              <a:t>最後一幅自畫像</a:t>
            </a:r>
            <a:r>
              <a:rPr lang="zh-TW" altLang="en-US" sz="2800" dirty="0" smtClean="0"/>
              <a:t>。</a:t>
            </a:r>
            <a:endParaRPr lang="en-US" altLang="zh-TW" sz="2800" dirty="0" smtClean="0"/>
          </a:p>
          <a:p>
            <a:r>
              <a:rPr lang="zh-TW" altLang="en-US" sz="2800" dirty="0" smtClean="0">
                <a:solidFill>
                  <a:srgbClr val="00B050"/>
                </a:solidFill>
              </a:rPr>
              <a:t>右圖就是他的最後一幅自畫像</a:t>
            </a:r>
            <a:endParaRPr lang="en-US" altLang="zh-TW" sz="2800" dirty="0">
              <a:solidFill>
                <a:srgbClr val="00B050"/>
              </a:solidFill>
            </a:endParaRPr>
          </a:p>
          <a:p>
            <a:endParaRPr lang="zh-TW" altLang="en-US" sz="2400"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3300" y="675096"/>
            <a:ext cx="4390416" cy="5988527"/>
          </a:xfrm>
          <a:prstGeom prst="rect">
            <a:avLst/>
          </a:prstGeom>
        </p:spPr>
      </p:pic>
    </p:spTree>
    <p:extLst>
      <p:ext uri="{BB962C8B-B14F-4D97-AF65-F5344CB8AC3E}">
        <p14:creationId xmlns:p14="http://schemas.microsoft.com/office/powerpoint/2010/main" val="17523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176348" y="-130627"/>
            <a:ext cx="8915399" cy="1371599"/>
          </a:xfrm>
        </p:spPr>
        <p:txBody>
          <a:bodyPr>
            <a:normAutofit fontScale="90000"/>
          </a:bodyPr>
          <a:lstStyle/>
          <a:p>
            <a:pPr algn="ctr"/>
            <a:r>
              <a:rPr lang="zh-TW" altLang="en-US" dirty="0" smtClean="0">
                <a:solidFill>
                  <a:srgbClr val="00B0F0"/>
                </a:solidFill>
              </a:rPr>
              <a:t>梵谷和高更為什麼反對印象派</a:t>
            </a:r>
            <a:r>
              <a:rPr lang="en-US" altLang="zh-TW" dirty="0" smtClean="0">
                <a:solidFill>
                  <a:srgbClr val="00B0F0"/>
                </a:solidFill>
                <a:latin typeface="+mn-ea"/>
                <a:ea typeface="+mn-ea"/>
              </a:rPr>
              <a:t>?</a:t>
            </a:r>
            <a:endParaRPr lang="zh-TW" altLang="en-US" dirty="0">
              <a:solidFill>
                <a:srgbClr val="00B0F0"/>
              </a:solidFill>
              <a:latin typeface="+mn-ea"/>
              <a:ea typeface="+mn-ea"/>
            </a:endParaRPr>
          </a:p>
        </p:txBody>
      </p:sp>
      <p:sp>
        <p:nvSpPr>
          <p:cNvPr id="3" name="副標題 2"/>
          <p:cNvSpPr>
            <a:spLocks noGrp="1"/>
          </p:cNvSpPr>
          <p:nvPr>
            <p:ph type="subTitle" idx="1"/>
          </p:nvPr>
        </p:nvSpPr>
        <p:spPr>
          <a:xfrm>
            <a:off x="1975756" y="1240972"/>
            <a:ext cx="9741126" cy="4180114"/>
          </a:xfrm>
        </p:spPr>
        <p:txBody>
          <a:bodyPr>
            <a:normAutofit/>
          </a:bodyPr>
          <a:lstStyle/>
          <a:p>
            <a:r>
              <a:rPr lang="zh-TW" altLang="en-US" sz="2400" b="1" dirty="0"/>
              <a:t>印象派畫家的風景畫，把過去被忽略的許多現實的色調變成為主角，這無疑是印象主義作出的巨大貢獻</a:t>
            </a:r>
            <a:r>
              <a:rPr lang="zh-TW" altLang="en-US" sz="2400" b="1" dirty="0" smtClean="0"/>
              <a:t>。</a:t>
            </a:r>
            <a:endParaRPr lang="en-US" altLang="zh-TW" sz="2400" b="1" dirty="0" smtClean="0"/>
          </a:p>
          <a:p>
            <a:r>
              <a:rPr lang="zh-TW" altLang="en-US" sz="2400" b="1" dirty="0" smtClean="0"/>
              <a:t>但是</a:t>
            </a:r>
            <a:r>
              <a:rPr lang="zh-TW" altLang="en-US" sz="2400" b="1" dirty="0"/>
              <a:t>由於藝術家的全部注意力都集中在光線和空氣對色彩的影響，使得畫布上所描繪的受光物變得越來越不重要了</a:t>
            </a:r>
            <a:r>
              <a:rPr lang="zh-TW" altLang="en-US" sz="2400" b="1" dirty="0" smtClean="0"/>
              <a:t>。</a:t>
            </a:r>
            <a:endParaRPr lang="en-US" altLang="zh-TW" sz="2400" b="1" dirty="0" smtClean="0"/>
          </a:p>
          <a:p>
            <a:r>
              <a:rPr lang="zh-TW" altLang="en-US" sz="2400" b="1" dirty="0" smtClean="0">
                <a:solidFill>
                  <a:srgbClr val="7030A0"/>
                </a:solidFill>
              </a:rPr>
              <a:t>印象派</a:t>
            </a:r>
            <a:r>
              <a:rPr lang="zh-TW" altLang="en-US" sz="2400" b="1" dirty="0">
                <a:solidFill>
                  <a:srgbClr val="7030A0"/>
                </a:solidFill>
              </a:rPr>
              <a:t>畫家不關心</a:t>
            </a:r>
            <a:r>
              <a:rPr lang="zh-TW" altLang="en-US" sz="2400" b="1" dirty="0" smtClean="0">
                <a:solidFill>
                  <a:srgbClr val="7030A0"/>
                </a:solidFill>
              </a:rPr>
              <a:t>作品</a:t>
            </a:r>
            <a:r>
              <a:rPr lang="en-US" altLang="zh-TW" sz="2400" b="1" dirty="0" smtClean="0">
                <a:solidFill>
                  <a:srgbClr val="7030A0"/>
                </a:solidFill>
              </a:rPr>
              <a:t>(</a:t>
            </a:r>
            <a:r>
              <a:rPr lang="zh-TW" altLang="en-US" sz="2400" b="1" dirty="0" smtClean="0">
                <a:solidFill>
                  <a:srgbClr val="7030A0"/>
                </a:solidFill>
              </a:rPr>
              <a:t>作品裡人物</a:t>
            </a:r>
            <a:r>
              <a:rPr lang="en-US" altLang="zh-TW" sz="2400" b="1" dirty="0" smtClean="0">
                <a:solidFill>
                  <a:srgbClr val="7030A0"/>
                </a:solidFill>
              </a:rPr>
              <a:t>)</a:t>
            </a:r>
            <a:r>
              <a:rPr lang="zh-TW" altLang="en-US" sz="2400" b="1" dirty="0" smtClean="0">
                <a:solidFill>
                  <a:srgbClr val="7030A0"/>
                </a:solidFill>
              </a:rPr>
              <a:t>的</a:t>
            </a:r>
            <a:r>
              <a:rPr lang="zh-TW" altLang="en-US" sz="2400" b="1" dirty="0">
                <a:solidFill>
                  <a:srgbClr val="7030A0"/>
                </a:solidFill>
              </a:rPr>
              <a:t>思想性，是一個根本性的缺陷</a:t>
            </a:r>
            <a:r>
              <a:rPr lang="zh-TW" altLang="en-US" sz="2400" b="1" dirty="0" smtClean="0">
                <a:solidFill>
                  <a:srgbClr val="7030A0"/>
                </a:solidFill>
              </a:rPr>
              <a:t>。</a:t>
            </a:r>
            <a:endParaRPr lang="en-US" altLang="zh-TW" sz="2400" b="1" dirty="0" smtClean="0">
              <a:solidFill>
                <a:srgbClr val="7030A0"/>
              </a:solidFill>
            </a:endParaRPr>
          </a:p>
          <a:p>
            <a:r>
              <a:rPr lang="zh-TW" altLang="en-US" sz="2400" b="1" dirty="0" smtClean="0">
                <a:solidFill>
                  <a:srgbClr val="00B050"/>
                </a:solidFill>
              </a:rPr>
              <a:t>梵谷和高更的作品是把人受的苦難繪畫出來，他們比較著重人物的思想性，而印象派卻剛好相反，這也是梵谷和高更反對印象派的原因</a:t>
            </a:r>
            <a:r>
              <a:rPr lang="zh-TW" altLang="en-US" sz="2400" dirty="0" smtClean="0">
                <a:solidFill>
                  <a:srgbClr val="00B050"/>
                </a:solidFill>
              </a:rPr>
              <a:t>。</a:t>
            </a:r>
            <a:endParaRPr lang="en-US" altLang="zh-TW" sz="2400" b="1" dirty="0" smtClean="0">
              <a:solidFill>
                <a:srgbClr val="00B050"/>
              </a:solidFill>
            </a:endParaRPr>
          </a:p>
        </p:txBody>
      </p:sp>
      <p:pic>
        <p:nvPicPr>
          <p:cNvPr id="4" name="圖片 3"/>
          <p:cNvPicPr>
            <a:picLocks noChangeAspect="1"/>
          </p:cNvPicPr>
          <p:nvPr/>
        </p:nvPicPr>
        <p:blipFill rotWithShape="1">
          <a:blip r:embed="rId2">
            <a:extLst>
              <a:ext uri="{28A0092B-C50C-407E-A947-70E740481C1C}">
                <a14:useLocalDpi xmlns:a14="http://schemas.microsoft.com/office/drawing/2010/main" val="0"/>
              </a:ext>
            </a:extLst>
          </a:blip>
          <a:srcRect l="2475" t="4580" r="4534" b="1205"/>
          <a:stretch/>
        </p:blipFill>
        <p:spPr>
          <a:xfrm>
            <a:off x="1763485" y="4376057"/>
            <a:ext cx="3415886" cy="2334985"/>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0030" y="4310742"/>
            <a:ext cx="3476852" cy="2481943"/>
          </a:xfrm>
          <a:prstGeom prst="rect">
            <a:avLst/>
          </a:prstGeom>
        </p:spPr>
      </p:pic>
    </p:spTree>
    <p:extLst>
      <p:ext uri="{BB962C8B-B14F-4D97-AF65-F5344CB8AC3E}">
        <p14:creationId xmlns:p14="http://schemas.microsoft.com/office/powerpoint/2010/main" val="1945764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79615" y="1036864"/>
            <a:ext cx="8915399" cy="930727"/>
          </a:xfrm>
        </p:spPr>
        <p:txBody>
          <a:bodyPr/>
          <a:lstStyle/>
          <a:p>
            <a:pPr algn="ctr"/>
            <a:r>
              <a:rPr lang="zh-TW" altLang="en-US" dirty="0" smtClean="0">
                <a:solidFill>
                  <a:srgbClr val="00B0F0"/>
                </a:solidFill>
              </a:rPr>
              <a:t>梵谷的朋友高更</a:t>
            </a:r>
            <a:endParaRPr lang="zh-TW" altLang="en-US" dirty="0">
              <a:solidFill>
                <a:srgbClr val="00B0F0"/>
              </a:solidFill>
            </a:endParaRPr>
          </a:p>
        </p:txBody>
      </p:sp>
      <p:sp>
        <p:nvSpPr>
          <p:cNvPr id="3" name="副標題 2"/>
          <p:cNvSpPr>
            <a:spLocks noGrp="1"/>
          </p:cNvSpPr>
          <p:nvPr>
            <p:ph type="subTitle" idx="1"/>
          </p:nvPr>
        </p:nvSpPr>
        <p:spPr>
          <a:xfrm>
            <a:off x="1665514" y="2237014"/>
            <a:ext cx="5225143" cy="4457699"/>
          </a:xfrm>
        </p:spPr>
        <p:txBody>
          <a:bodyPr>
            <a:normAutofit/>
          </a:bodyPr>
          <a:lstStyle/>
          <a:p>
            <a:r>
              <a:rPr lang="zh-TW" altLang="en-US" sz="2400" dirty="0"/>
              <a:t>高更本來家財萬貫，為了藝術，他放棄這一切，不僅妻離子散，被朋友遺棄，而且就此落魄潦倒。高更跟梵谷</a:t>
            </a:r>
            <a:r>
              <a:rPr lang="zh-TW" altLang="en-US" sz="2400" dirty="0" smtClean="0"/>
              <a:t>一樣，</a:t>
            </a:r>
            <a:r>
              <a:rPr lang="zh-TW" altLang="en-US" sz="2400" dirty="0"/>
              <a:t>不肯居就當時的印象派主流，堅持走自己的風格，當然，這也是他窮困潦倒之因。 </a:t>
            </a:r>
          </a:p>
          <a:p>
            <a:r>
              <a:rPr lang="zh-TW" altLang="en-US" sz="2400" dirty="0"/>
              <a:t>而這一切表現，都是把藝術作為一種救贖、透過藝術向腐化社會抗議的梵谷所衷心共鳴的。 </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6457" y="1534886"/>
            <a:ext cx="4233633" cy="5052068"/>
          </a:xfrm>
          <a:prstGeom prst="rect">
            <a:avLst/>
          </a:prstGeom>
        </p:spPr>
      </p:pic>
    </p:spTree>
    <p:extLst>
      <p:ext uri="{BB962C8B-B14F-4D97-AF65-F5344CB8AC3E}">
        <p14:creationId xmlns:p14="http://schemas.microsoft.com/office/powerpoint/2010/main" val="771374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339635" y="702129"/>
            <a:ext cx="8915399" cy="1061358"/>
          </a:xfrm>
        </p:spPr>
        <p:txBody>
          <a:bodyPr/>
          <a:lstStyle/>
          <a:p>
            <a:pPr algn="ctr"/>
            <a:r>
              <a:rPr lang="zh-TW" altLang="en-US" dirty="0" smtClean="0">
                <a:solidFill>
                  <a:srgbClr val="00B0F0"/>
                </a:solidFill>
              </a:rPr>
              <a:t>梵谷和高更的個性</a:t>
            </a:r>
            <a:endParaRPr lang="zh-TW" altLang="en-US" dirty="0">
              <a:solidFill>
                <a:srgbClr val="00B0F0"/>
              </a:solidFill>
            </a:endParaRPr>
          </a:p>
        </p:txBody>
      </p:sp>
      <p:sp>
        <p:nvSpPr>
          <p:cNvPr id="3" name="副標題 2"/>
          <p:cNvSpPr>
            <a:spLocks noGrp="1"/>
          </p:cNvSpPr>
          <p:nvPr>
            <p:ph type="subTitle" idx="1"/>
          </p:nvPr>
        </p:nvSpPr>
        <p:spPr>
          <a:xfrm>
            <a:off x="2090057" y="2073729"/>
            <a:ext cx="9414556" cy="4588328"/>
          </a:xfrm>
        </p:spPr>
        <p:txBody>
          <a:bodyPr>
            <a:normAutofit/>
          </a:bodyPr>
          <a:lstStyle/>
          <a:p>
            <a:r>
              <a:rPr lang="zh-TW" altLang="en-US" sz="2400" dirty="0"/>
              <a:t>梵谷在</a:t>
            </a:r>
            <a:r>
              <a:rPr lang="en-US" altLang="zh-TW" sz="2400" dirty="0"/>
              <a:t>1888</a:t>
            </a:r>
            <a:r>
              <a:rPr lang="zh-TW" altLang="en-US" sz="2400" dirty="0"/>
              <a:t>年</a:t>
            </a:r>
            <a:r>
              <a:rPr lang="en-US" altLang="zh-TW" sz="2400" dirty="0"/>
              <a:t>2</a:t>
            </a:r>
            <a:r>
              <a:rPr lang="zh-TW" altLang="en-US" sz="2400" dirty="0"/>
              <a:t>月赴法國南部的阿爾勒</a:t>
            </a:r>
            <a:r>
              <a:rPr lang="zh-TW" altLang="en-US" sz="2400" dirty="0" smtClean="0"/>
              <a:t>旅居</a:t>
            </a:r>
            <a:r>
              <a:rPr lang="zh-TW" altLang="en-US" sz="2400" dirty="0"/>
              <a:t>，</a:t>
            </a:r>
            <a:r>
              <a:rPr lang="zh-TW" altLang="en-US" sz="2400" dirty="0" smtClean="0"/>
              <a:t>並邀請高更同住，高更</a:t>
            </a:r>
            <a:r>
              <a:rPr lang="zh-TW" altLang="en-US" sz="2400" dirty="0"/>
              <a:t>於</a:t>
            </a:r>
            <a:r>
              <a:rPr lang="en-US" altLang="zh-TW" sz="2400" dirty="0"/>
              <a:t>10</a:t>
            </a:r>
            <a:r>
              <a:rPr lang="zh-TW" altLang="en-US" sz="2400" dirty="0"/>
              <a:t>月來訪，</a:t>
            </a:r>
            <a:r>
              <a:rPr lang="en-US" altLang="zh-TW" sz="2400" dirty="0"/>
              <a:t>12</a:t>
            </a:r>
            <a:r>
              <a:rPr lang="zh-TW" altLang="en-US" sz="2400" dirty="0"/>
              <a:t>月</a:t>
            </a:r>
            <a:r>
              <a:rPr lang="zh-TW" altLang="en-US" sz="2400" dirty="0" smtClean="0"/>
              <a:t>離去，同住了兩個月。</a:t>
            </a:r>
            <a:endParaRPr lang="en-US" altLang="zh-TW" sz="2400" dirty="0" smtClean="0">
              <a:solidFill>
                <a:srgbClr val="7030A0"/>
              </a:solidFill>
            </a:endParaRPr>
          </a:p>
          <a:p>
            <a:r>
              <a:rPr lang="zh-TW" altLang="en-US" sz="2400" dirty="0" smtClean="0">
                <a:solidFill>
                  <a:srgbClr val="7030A0"/>
                </a:solidFill>
              </a:rPr>
              <a:t>梵谷</a:t>
            </a:r>
            <a:r>
              <a:rPr lang="zh-TW" altLang="en-US" sz="2400" dirty="0">
                <a:solidFill>
                  <a:srgbClr val="7030A0"/>
                </a:solidFill>
              </a:rPr>
              <a:t>與高更終究個性差異太大，高更反叛、我行我素、自負甚深，而梵谷悲天憫人、憂鬱、對所愛的人又很固執、很神經質，其實兩人相處在一起時是很大的磨難</a:t>
            </a:r>
            <a:r>
              <a:rPr lang="zh-TW" altLang="en-US" sz="2400" dirty="0" smtClean="0">
                <a:solidFill>
                  <a:srgbClr val="7030A0"/>
                </a:solidFill>
              </a:rPr>
              <a:t>。</a:t>
            </a:r>
            <a:endParaRPr lang="en-US" altLang="zh-TW" sz="2400" dirty="0" smtClean="0">
              <a:solidFill>
                <a:srgbClr val="7030A0"/>
              </a:solidFill>
            </a:endParaRPr>
          </a:p>
          <a:p>
            <a:r>
              <a:rPr lang="zh-TW" altLang="en-US" sz="2400" dirty="0" smtClean="0">
                <a:solidFill>
                  <a:srgbClr val="7030A0"/>
                </a:solidFill>
              </a:rPr>
              <a:t>這樣</a:t>
            </a:r>
            <a:r>
              <a:rPr lang="zh-TW" altLang="en-US" sz="2400" dirty="0">
                <a:solidFill>
                  <a:srgbClr val="7030A0"/>
                </a:solidFill>
              </a:rPr>
              <a:t>的相處，不到三個月，高更就受不了想離開了。於是</a:t>
            </a:r>
            <a:r>
              <a:rPr lang="zh-TW" altLang="en-US" sz="2400" dirty="0" smtClean="0">
                <a:solidFill>
                  <a:srgbClr val="7030A0"/>
                </a:solidFill>
              </a:rPr>
              <a:t>梵谷上</a:t>
            </a:r>
            <a:r>
              <a:rPr lang="zh-TW" altLang="en-US" sz="2400" dirty="0">
                <a:solidFill>
                  <a:srgbClr val="7030A0"/>
                </a:solidFill>
              </a:rPr>
              <a:t>演</a:t>
            </a:r>
            <a:r>
              <a:rPr lang="zh-TW" altLang="en-US" sz="2400" dirty="0" smtClean="0">
                <a:solidFill>
                  <a:srgbClr val="7030A0"/>
                </a:solidFill>
              </a:rPr>
              <a:t>藝術</a:t>
            </a:r>
            <a:r>
              <a:rPr lang="zh-TW" altLang="en-US" sz="2400" dirty="0">
                <a:solidFill>
                  <a:srgbClr val="7030A0"/>
                </a:solidFill>
              </a:rPr>
              <a:t>史上很有名的「割耳」</a:t>
            </a:r>
            <a:r>
              <a:rPr lang="zh-TW" altLang="en-US" sz="2400" dirty="0" smtClean="0">
                <a:solidFill>
                  <a:srgbClr val="7030A0"/>
                </a:solidFill>
              </a:rPr>
              <a:t>事件。</a:t>
            </a:r>
            <a:endParaRPr lang="en-US" altLang="zh-TW" sz="2400" dirty="0" smtClean="0">
              <a:solidFill>
                <a:srgbClr val="7030A0"/>
              </a:solidFill>
            </a:endParaRPr>
          </a:p>
          <a:p>
            <a:r>
              <a:rPr lang="zh-TW" altLang="en-US" sz="2400" dirty="0" smtClean="0">
                <a:solidFill>
                  <a:srgbClr val="00B050"/>
                </a:solidFill>
              </a:rPr>
              <a:t>這是</a:t>
            </a:r>
            <a:r>
              <a:rPr lang="zh-TW" altLang="en-US" sz="2400" dirty="0">
                <a:solidFill>
                  <a:srgbClr val="00B050"/>
                </a:solidFill>
              </a:rPr>
              <a:t>割耳</a:t>
            </a:r>
            <a:r>
              <a:rPr lang="zh-TW" altLang="en-US" sz="2400" dirty="0" smtClean="0">
                <a:solidFill>
                  <a:srgbClr val="00B050"/>
                </a:solidFill>
              </a:rPr>
              <a:t>事件的另一個說法，也是大家最常聽到的版本</a:t>
            </a:r>
            <a:r>
              <a:rPr lang="zh-TW" altLang="en-US" sz="2400" dirty="0">
                <a:solidFill>
                  <a:srgbClr val="00B050"/>
                </a:solidFill>
              </a:rPr>
              <a:t>。</a:t>
            </a:r>
          </a:p>
        </p:txBody>
      </p:sp>
    </p:spTree>
    <p:extLst>
      <p:ext uri="{BB962C8B-B14F-4D97-AF65-F5344CB8AC3E}">
        <p14:creationId xmlns:p14="http://schemas.microsoft.com/office/powerpoint/2010/main" val="1942965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867694" y="261258"/>
            <a:ext cx="8915399" cy="963385"/>
          </a:xfrm>
        </p:spPr>
        <p:txBody>
          <a:bodyPr/>
          <a:lstStyle/>
          <a:p>
            <a:pPr algn="ctr"/>
            <a:r>
              <a:rPr lang="zh-TW" altLang="en-US" dirty="0" smtClean="0">
                <a:solidFill>
                  <a:srgbClr val="00B0F0"/>
                </a:solidFill>
              </a:rPr>
              <a:t>大家對梵谷的印象</a:t>
            </a:r>
            <a:endParaRPr lang="zh-TW" altLang="en-US" dirty="0">
              <a:solidFill>
                <a:srgbClr val="00B0F0"/>
              </a:solidFill>
            </a:endParaRPr>
          </a:p>
        </p:txBody>
      </p:sp>
      <p:sp>
        <p:nvSpPr>
          <p:cNvPr id="3" name="副標題 2"/>
          <p:cNvSpPr>
            <a:spLocks noGrp="1"/>
          </p:cNvSpPr>
          <p:nvPr>
            <p:ph type="subTitle" idx="1"/>
          </p:nvPr>
        </p:nvSpPr>
        <p:spPr>
          <a:xfrm>
            <a:off x="1681844" y="1436914"/>
            <a:ext cx="10270670" cy="5143499"/>
          </a:xfrm>
        </p:spPr>
        <p:txBody>
          <a:bodyPr>
            <a:normAutofit/>
          </a:bodyPr>
          <a:lstStyle/>
          <a:p>
            <a:r>
              <a:rPr lang="zh-TW" altLang="en-US" sz="2800" dirty="0" smtClean="0">
                <a:latin typeface="+mn-ea"/>
              </a:rPr>
              <a:t>不深入了解梵谷的人，大多數都只記得梵谷</a:t>
            </a:r>
            <a:r>
              <a:rPr lang="zh-TW" altLang="en-US" sz="2800" dirty="0" smtClean="0">
                <a:solidFill>
                  <a:schemeClr val="accent1"/>
                </a:solidFill>
                <a:latin typeface="+mn-ea"/>
              </a:rPr>
              <a:t>神經質或是憂鬱</a:t>
            </a:r>
            <a:r>
              <a:rPr lang="zh-TW" altLang="en-US" sz="2800" dirty="0" smtClean="0">
                <a:latin typeface="+mn-ea"/>
              </a:rPr>
              <a:t>，</a:t>
            </a:r>
            <a:r>
              <a:rPr lang="zh-TW" altLang="en-US" sz="2800" dirty="0" smtClean="0"/>
              <a:t>梵谷個性雖然有</a:t>
            </a:r>
            <a:r>
              <a:rPr lang="zh-TW" altLang="en-US" sz="2800" dirty="0" smtClean="0">
                <a:solidFill>
                  <a:schemeClr val="accent1"/>
                </a:solidFill>
              </a:rPr>
              <a:t>神經質和憂鬱</a:t>
            </a:r>
            <a:r>
              <a:rPr lang="zh-TW" altLang="en-US" sz="2800" dirty="0" smtClean="0"/>
              <a:t>這兩個特點，但是他還有一個重要的個性</a:t>
            </a:r>
            <a:r>
              <a:rPr lang="en-US" altLang="zh-TW" sz="2800" dirty="0" smtClean="0"/>
              <a:t>:</a:t>
            </a:r>
            <a:r>
              <a:rPr lang="zh-TW" altLang="en-US" sz="2800" dirty="0" smtClean="0">
                <a:solidFill>
                  <a:srgbClr val="FF0000"/>
                </a:solidFill>
              </a:rPr>
              <a:t>悲天憫人，</a:t>
            </a:r>
            <a:r>
              <a:rPr lang="zh-TW" altLang="en-US" sz="2800" dirty="0" smtClean="0">
                <a:solidFill>
                  <a:schemeClr val="accent1"/>
                </a:solidFill>
                <a:latin typeface="+mn-ea"/>
              </a:rPr>
              <a:t>神經質</a:t>
            </a:r>
            <a:r>
              <a:rPr lang="zh-TW" altLang="en-US" sz="2800" dirty="0">
                <a:solidFill>
                  <a:schemeClr val="accent1"/>
                </a:solidFill>
                <a:latin typeface="+mn-ea"/>
              </a:rPr>
              <a:t>和</a:t>
            </a:r>
            <a:r>
              <a:rPr lang="zh-TW" altLang="en-US" sz="2800" dirty="0" smtClean="0">
                <a:solidFill>
                  <a:schemeClr val="accent1"/>
                </a:solidFill>
                <a:latin typeface="+mn-ea"/>
              </a:rPr>
              <a:t>憂鬱</a:t>
            </a:r>
            <a:r>
              <a:rPr lang="zh-TW" altLang="en-US" sz="2800" smtClean="0">
                <a:solidFill>
                  <a:schemeClr val="accent1"/>
                </a:solidFill>
                <a:latin typeface="+mn-ea"/>
              </a:rPr>
              <a:t>以及</a:t>
            </a:r>
            <a:r>
              <a:rPr lang="zh-TW" altLang="en-US" sz="2800" smtClean="0">
                <a:solidFill>
                  <a:schemeClr val="accent1"/>
                </a:solidFill>
                <a:latin typeface="+mn-ea"/>
              </a:rPr>
              <a:t>悲</a:t>
            </a:r>
            <a:r>
              <a:rPr lang="zh-TW" altLang="en-US" sz="2800" smtClean="0">
                <a:solidFill>
                  <a:schemeClr val="accent1"/>
                </a:solidFill>
                <a:latin typeface="+mn-ea"/>
              </a:rPr>
              <a:t>天憫人</a:t>
            </a:r>
            <a:r>
              <a:rPr lang="zh-TW" altLang="en-US" sz="2800" smtClean="0">
                <a:solidFill>
                  <a:schemeClr val="accent1"/>
                </a:solidFill>
                <a:latin typeface="+mn-ea"/>
              </a:rPr>
              <a:t>這三</a:t>
            </a:r>
            <a:r>
              <a:rPr lang="zh-TW" altLang="en-US" sz="2800" dirty="0" smtClean="0">
                <a:solidFill>
                  <a:schemeClr val="accent1"/>
                </a:solidFill>
                <a:latin typeface="+mn-ea"/>
              </a:rPr>
              <a:t>個特點，從</a:t>
            </a:r>
            <a:r>
              <a:rPr lang="zh-TW" altLang="en-US" sz="2800" dirty="0">
                <a:solidFill>
                  <a:schemeClr val="accent1"/>
                </a:solidFill>
                <a:latin typeface="+mn-ea"/>
              </a:rPr>
              <a:t>梵谷的畫裡就可以看出來</a:t>
            </a:r>
            <a:r>
              <a:rPr lang="zh-TW" altLang="en-US" sz="2800" dirty="0" smtClean="0">
                <a:solidFill>
                  <a:schemeClr val="accent1"/>
                </a:solidFill>
                <a:latin typeface="+mn-ea"/>
              </a:rPr>
              <a:t>了</a:t>
            </a:r>
            <a:r>
              <a:rPr lang="zh-TW" altLang="en-US" sz="2800" dirty="0" smtClean="0">
                <a:latin typeface="+mn-ea"/>
              </a:rPr>
              <a:t>。</a:t>
            </a:r>
            <a:endParaRPr lang="en-US" altLang="zh-TW" sz="2800" dirty="0" smtClean="0">
              <a:latin typeface="+mn-ea"/>
            </a:endParaRPr>
          </a:p>
          <a:p>
            <a:r>
              <a:rPr lang="zh-TW" altLang="en-US" sz="2800" dirty="0" smtClean="0">
                <a:solidFill>
                  <a:schemeClr val="accent1"/>
                </a:solidFill>
              </a:rPr>
              <a:t>那梵谷學過什麼</a:t>
            </a:r>
            <a:r>
              <a:rPr lang="en-US" altLang="zh-TW" sz="2800" dirty="0" smtClean="0">
                <a:solidFill>
                  <a:schemeClr val="accent1"/>
                </a:solidFill>
                <a:latin typeface="+mn-ea"/>
              </a:rPr>
              <a:t>?</a:t>
            </a:r>
            <a:r>
              <a:rPr lang="zh-TW" altLang="en-US" sz="2800" dirty="0" smtClean="0">
                <a:latin typeface="+mn-ea"/>
              </a:rPr>
              <a:t>這個問題應該是多數人無法回答的</a:t>
            </a:r>
            <a:endParaRPr lang="en-US" altLang="zh-TW" sz="2800" dirty="0" smtClean="0">
              <a:solidFill>
                <a:schemeClr val="accent1"/>
              </a:solidFill>
              <a:latin typeface="+mn-ea"/>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960429" y="5290457"/>
            <a:ext cx="2713329" cy="1567543"/>
          </a:xfrm>
          <a:prstGeom prst="rect">
            <a:avLst/>
          </a:prstGeom>
        </p:spPr>
      </p:pic>
    </p:spTree>
    <p:extLst>
      <p:ext uri="{BB962C8B-B14F-4D97-AF65-F5344CB8AC3E}">
        <p14:creationId xmlns:p14="http://schemas.microsoft.com/office/powerpoint/2010/main" val="16463203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212520" y="391885"/>
            <a:ext cx="8915399" cy="1045029"/>
          </a:xfrm>
        </p:spPr>
        <p:txBody>
          <a:bodyPr>
            <a:normAutofit/>
          </a:bodyPr>
          <a:lstStyle/>
          <a:p>
            <a:pPr algn="ctr"/>
            <a:r>
              <a:rPr lang="zh-TW" altLang="en-US" dirty="0" smtClean="0">
                <a:solidFill>
                  <a:srgbClr val="00B0F0"/>
                </a:solidFill>
              </a:rPr>
              <a:t>活</a:t>
            </a:r>
            <a:r>
              <a:rPr lang="zh-TW" altLang="en-US" dirty="0">
                <a:solidFill>
                  <a:srgbClr val="00B0F0"/>
                </a:solidFill>
              </a:rPr>
              <a:t>動</a:t>
            </a:r>
          </a:p>
        </p:txBody>
      </p:sp>
      <p:sp>
        <p:nvSpPr>
          <p:cNvPr id="3" name="副標題 2"/>
          <p:cNvSpPr>
            <a:spLocks noGrp="1"/>
          </p:cNvSpPr>
          <p:nvPr>
            <p:ph type="subTitle" idx="1"/>
          </p:nvPr>
        </p:nvSpPr>
        <p:spPr>
          <a:xfrm>
            <a:off x="1845130" y="1567543"/>
            <a:ext cx="10107382" cy="5143500"/>
          </a:xfrm>
        </p:spPr>
        <p:txBody>
          <a:bodyPr>
            <a:normAutofit/>
          </a:bodyPr>
          <a:lstStyle/>
          <a:p>
            <a:r>
              <a:rPr lang="zh-TW" altLang="en-US" sz="2800" dirty="0" smtClean="0"/>
              <a:t>請畫出梵谷的作品</a:t>
            </a:r>
            <a:r>
              <a:rPr lang="en-US" altLang="zh-TW" sz="2800" dirty="0" smtClean="0"/>
              <a:t>:</a:t>
            </a:r>
            <a:r>
              <a:rPr lang="zh-TW" altLang="en-US" sz="2800" dirty="0" smtClean="0"/>
              <a:t>星夜，</a:t>
            </a:r>
            <a:endParaRPr lang="en-US" altLang="zh-TW" sz="2800" dirty="0" smtClean="0"/>
          </a:p>
          <a:p>
            <a:r>
              <a:rPr lang="zh-TW" altLang="en-US" sz="2800" dirty="0" smtClean="0"/>
              <a:t>不用完全一樣，細節也可以忽略，畫不好也沒關係，</a:t>
            </a:r>
            <a:endParaRPr lang="en-US" altLang="zh-TW" sz="2800" dirty="0" smtClean="0"/>
          </a:p>
          <a:p>
            <a:r>
              <a:rPr lang="zh-TW" altLang="en-US" sz="2800" dirty="0" smtClean="0">
                <a:solidFill>
                  <a:srgbClr val="FF0000"/>
                </a:solidFill>
              </a:rPr>
              <a:t>但是絕對不可以不認真畫。</a:t>
            </a:r>
            <a:endParaRPr lang="en-US" altLang="zh-TW" sz="2800" dirty="0" smtClean="0">
              <a:solidFill>
                <a:srgbClr val="FF0000"/>
              </a:solidFill>
            </a:endParaRPr>
          </a:p>
          <a:p>
            <a:r>
              <a:rPr lang="en-US" altLang="zh-TW" sz="2800" dirty="0" smtClean="0">
                <a:solidFill>
                  <a:srgbClr val="FF0000"/>
                </a:solidFill>
              </a:rPr>
              <a:t>(</a:t>
            </a:r>
            <a:r>
              <a:rPr lang="zh-TW" altLang="en-US" sz="2800" dirty="0" smtClean="0">
                <a:solidFill>
                  <a:srgbClr val="FF0000"/>
                </a:solidFill>
              </a:rPr>
              <a:t>認真畫的可在考試裡加五分</a:t>
            </a:r>
            <a:r>
              <a:rPr lang="en-US" altLang="zh-TW" sz="2800" dirty="0" smtClean="0">
                <a:solidFill>
                  <a:srgbClr val="FF0000"/>
                </a:solidFill>
              </a:rPr>
              <a:t>)</a:t>
            </a:r>
            <a:endParaRPr lang="en-US" altLang="zh-TW" sz="2800" dirty="0" smtClean="0">
              <a:solidFill>
                <a:srgbClr val="7030A0"/>
              </a:solidFill>
            </a:endParaRPr>
          </a:p>
          <a:p>
            <a:endParaRPr lang="en-US" altLang="zh-TW" sz="2800" dirty="0" smtClean="0">
              <a:solidFill>
                <a:srgbClr val="7030A0"/>
              </a:solidFill>
            </a:endParaRPr>
          </a:p>
          <a:p>
            <a:endParaRPr lang="en-US" altLang="zh-TW" sz="2800" dirty="0" smtClean="0">
              <a:solidFill>
                <a:srgbClr val="7030A0"/>
              </a:solidFill>
            </a:endParaRPr>
          </a:p>
          <a:p>
            <a:endParaRPr lang="en-US" altLang="zh-TW" sz="2800" dirty="0">
              <a:solidFill>
                <a:srgbClr val="7030A0"/>
              </a:solidFill>
            </a:endParaRPr>
          </a:p>
          <a:p>
            <a:endParaRPr lang="en-US" altLang="zh-TW" sz="2800" dirty="0" smtClean="0">
              <a:solidFill>
                <a:srgbClr val="7030A0"/>
              </a:solidFill>
            </a:endParaRPr>
          </a:p>
          <a:p>
            <a:endParaRPr lang="en-US" altLang="zh-TW" sz="2800" dirty="0">
              <a:solidFill>
                <a:srgbClr val="7030A0"/>
              </a:solidFill>
            </a:endParaRPr>
          </a:p>
          <a:p>
            <a:endParaRPr lang="en-US" altLang="zh-TW" sz="2800" dirty="0" smtClean="0">
              <a:solidFill>
                <a:srgbClr val="7030A0"/>
              </a:solidFill>
            </a:endParaRPr>
          </a:p>
          <a:p>
            <a:endParaRPr lang="en-US" altLang="zh-TW" sz="2800" dirty="0" smtClean="0">
              <a:solidFill>
                <a:srgbClr val="FF0000"/>
              </a:solidFill>
            </a:endParaRPr>
          </a:p>
          <a:p>
            <a:pPr algn="r"/>
            <a:endParaRPr lang="en-US" altLang="zh-TW" sz="2000" dirty="0">
              <a:solidFill>
                <a:srgbClr val="7030A0"/>
              </a:solidFill>
            </a:endParaRPr>
          </a:p>
        </p:txBody>
      </p:sp>
    </p:spTree>
    <p:extLst>
      <p:ext uri="{BB962C8B-B14F-4D97-AF65-F5344CB8AC3E}">
        <p14:creationId xmlns:p14="http://schemas.microsoft.com/office/powerpoint/2010/main" val="500083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e/ea/Van_Gogh_-_Starry_Night_-_Google_Art_Project.jpg/300px-Van_Gogh_-_Starry_Night_-_Google_Art_Proj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5" y="293092"/>
            <a:ext cx="9953625" cy="6133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7616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a:extLst>
              <a:ext uri="{28A0092B-C50C-407E-A947-70E740481C1C}">
                <a14:useLocalDpi xmlns:a14="http://schemas.microsoft.com/office/drawing/2010/main" val="0"/>
              </a:ext>
            </a:extLst>
          </a:blip>
          <a:srcRect l="1131" r="34302" b="21315"/>
          <a:stretch/>
        </p:blipFill>
        <p:spPr>
          <a:xfrm>
            <a:off x="2161115" y="531586"/>
            <a:ext cx="9138259" cy="5837438"/>
          </a:xfrm>
          <a:prstGeom prst="rect">
            <a:avLst/>
          </a:prstGeom>
        </p:spPr>
      </p:pic>
    </p:spTree>
    <p:extLst>
      <p:ext uri="{BB962C8B-B14F-4D97-AF65-F5344CB8AC3E}">
        <p14:creationId xmlns:p14="http://schemas.microsoft.com/office/powerpoint/2010/main" val="140699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523885" y="261256"/>
            <a:ext cx="8915399" cy="930729"/>
          </a:xfrm>
        </p:spPr>
        <p:txBody>
          <a:bodyPr/>
          <a:lstStyle/>
          <a:p>
            <a:pPr algn="ctr"/>
            <a:r>
              <a:rPr lang="zh-TW" altLang="en-US" dirty="0" smtClean="0">
                <a:solidFill>
                  <a:srgbClr val="00B0F0"/>
                </a:solidFill>
              </a:rPr>
              <a:t>梵谷的一生</a:t>
            </a:r>
            <a:endParaRPr lang="zh-TW" altLang="en-US" dirty="0">
              <a:solidFill>
                <a:srgbClr val="00B0F0"/>
              </a:solidFill>
            </a:endParaRPr>
          </a:p>
        </p:txBody>
      </p:sp>
      <p:sp>
        <p:nvSpPr>
          <p:cNvPr id="3" name="副標題 2"/>
          <p:cNvSpPr>
            <a:spLocks noGrp="1"/>
          </p:cNvSpPr>
          <p:nvPr>
            <p:ph type="subTitle" idx="1"/>
          </p:nvPr>
        </p:nvSpPr>
        <p:spPr>
          <a:xfrm>
            <a:off x="1681843" y="1387928"/>
            <a:ext cx="6939643" cy="5470071"/>
          </a:xfrm>
        </p:spPr>
        <p:txBody>
          <a:bodyPr>
            <a:normAutofit/>
          </a:bodyPr>
          <a:lstStyle/>
          <a:p>
            <a:r>
              <a:rPr lang="en-US" altLang="zh-TW" sz="2400" dirty="0">
                <a:solidFill>
                  <a:schemeClr val="tx1"/>
                </a:solidFill>
              </a:rPr>
              <a:t>1861</a:t>
            </a:r>
            <a:r>
              <a:rPr lang="zh-TW" altLang="en-US" sz="2400" dirty="0">
                <a:solidFill>
                  <a:schemeClr val="tx1"/>
                </a:solidFill>
              </a:rPr>
              <a:t>年梵谷</a:t>
            </a:r>
            <a:r>
              <a:rPr lang="zh-TW" altLang="en-US" sz="2400" dirty="0" smtClean="0">
                <a:solidFill>
                  <a:schemeClr val="tx1"/>
                </a:solidFill>
              </a:rPr>
              <a:t>開始</a:t>
            </a:r>
            <a:r>
              <a:rPr lang="zh-TW" altLang="en-US" sz="2400" dirty="0">
                <a:solidFill>
                  <a:schemeClr val="tx1"/>
                </a:solidFill>
              </a:rPr>
              <a:t>接</a:t>
            </a:r>
            <a:r>
              <a:rPr lang="zh-TW" altLang="en-US" sz="2400" dirty="0" smtClean="0">
                <a:solidFill>
                  <a:schemeClr val="tx1"/>
                </a:solidFill>
              </a:rPr>
              <a:t>受</a:t>
            </a:r>
            <a:r>
              <a:rPr lang="zh-TW" altLang="en-US" sz="2400" dirty="0">
                <a:solidFill>
                  <a:schemeClr val="tx1"/>
                </a:solidFill>
              </a:rPr>
              <a:t>教育，在學習語言包括法語、德語及</a:t>
            </a:r>
            <a:r>
              <a:rPr lang="zh-TW" altLang="en-US" sz="2400" dirty="0" smtClean="0">
                <a:solidFill>
                  <a:schemeClr val="tx1"/>
                </a:solidFill>
              </a:rPr>
              <a:t>英語，</a:t>
            </a:r>
            <a:r>
              <a:rPr lang="zh-TW" altLang="en-US" sz="2400" dirty="0">
                <a:solidFill>
                  <a:schemeClr val="tx1"/>
                </a:solidFill>
              </a:rPr>
              <a:t>但在</a:t>
            </a:r>
            <a:r>
              <a:rPr lang="en-US" altLang="zh-TW" sz="2400" dirty="0">
                <a:solidFill>
                  <a:schemeClr val="tx1"/>
                </a:solidFill>
              </a:rPr>
              <a:t>1868</a:t>
            </a:r>
            <a:r>
              <a:rPr lang="zh-TW" altLang="en-US" sz="2400" dirty="0">
                <a:solidFill>
                  <a:schemeClr val="tx1"/>
                </a:solidFill>
              </a:rPr>
              <a:t>年</a:t>
            </a:r>
            <a:r>
              <a:rPr lang="en-US" altLang="zh-TW" sz="2400" dirty="0">
                <a:solidFill>
                  <a:schemeClr val="tx1"/>
                </a:solidFill>
              </a:rPr>
              <a:t>3</a:t>
            </a:r>
            <a:r>
              <a:rPr lang="zh-TW" altLang="en-US" sz="2400" dirty="0">
                <a:solidFill>
                  <a:schemeClr val="tx1"/>
                </a:solidFill>
              </a:rPr>
              <a:t>月中斷學業，並在</a:t>
            </a:r>
            <a:r>
              <a:rPr lang="en-US" altLang="zh-TW" sz="2400" dirty="0">
                <a:solidFill>
                  <a:schemeClr val="tx1"/>
                </a:solidFill>
              </a:rPr>
              <a:t>1869</a:t>
            </a:r>
            <a:r>
              <a:rPr lang="zh-TW" altLang="en-US" sz="2400" dirty="0">
                <a:solidFill>
                  <a:schemeClr val="tx1"/>
                </a:solidFill>
              </a:rPr>
              <a:t>年</a:t>
            </a:r>
            <a:r>
              <a:rPr lang="en-US" altLang="zh-TW" sz="2400" dirty="0">
                <a:solidFill>
                  <a:schemeClr val="tx1"/>
                </a:solidFill>
              </a:rPr>
              <a:t>7</a:t>
            </a:r>
            <a:r>
              <a:rPr lang="zh-TW" altLang="en-US" sz="2400" dirty="0">
                <a:solidFill>
                  <a:schemeClr val="tx1"/>
                </a:solidFill>
              </a:rPr>
              <a:t>月在國際藝術品交易商公司見習。經歷了短暫的教職生涯後，他成為傳教士，向貧困的採礦工人傳教。直到大約</a:t>
            </a:r>
            <a:r>
              <a:rPr lang="en-US" altLang="zh-TW" sz="2400" dirty="0">
                <a:solidFill>
                  <a:schemeClr val="tx1"/>
                </a:solidFill>
              </a:rPr>
              <a:t>27</a:t>
            </a:r>
            <a:r>
              <a:rPr lang="zh-TW" altLang="en-US" sz="2400" dirty="0">
                <a:solidFill>
                  <a:schemeClr val="tx1"/>
                </a:solidFill>
              </a:rPr>
              <a:t>歲時，梵谷才開始了他的畫家生涯；然而，在他生前的最後十年間，卻創作了超過二千幅</a:t>
            </a:r>
            <a:r>
              <a:rPr lang="zh-TW" altLang="en-US" sz="2400" dirty="0" smtClean="0">
                <a:solidFill>
                  <a:schemeClr val="tx1"/>
                </a:solidFill>
              </a:rPr>
              <a:t>畫。</a:t>
            </a:r>
            <a:endParaRPr lang="en-US" altLang="zh-TW" sz="2400" dirty="0">
              <a:solidFill>
                <a:schemeClr val="tx1"/>
              </a:solidFill>
            </a:endParaRPr>
          </a:p>
          <a:p>
            <a:r>
              <a:rPr lang="zh-TW" altLang="en-US" sz="2400" dirty="0" smtClean="0">
                <a:solidFill>
                  <a:srgbClr val="7030A0"/>
                </a:solidFill>
              </a:rPr>
              <a:t>右圖是梵谷的</a:t>
            </a:r>
            <a:r>
              <a:rPr lang="zh-TW" altLang="en-US" sz="2400" dirty="0" smtClean="0">
                <a:solidFill>
                  <a:srgbClr val="00B050"/>
                </a:solidFill>
              </a:rPr>
              <a:t>照片</a:t>
            </a:r>
            <a:endParaRPr lang="en-US" altLang="zh-TW" sz="2400" dirty="0">
              <a:solidFill>
                <a:srgbClr val="00B050"/>
              </a:solidFill>
            </a:endParaRPr>
          </a:p>
          <a:p>
            <a:r>
              <a:rPr lang="zh-TW" altLang="en-US" sz="2400" dirty="0" smtClean="0">
                <a:solidFill>
                  <a:srgbClr val="7030A0"/>
                </a:solidFill>
              </a:rPr>
              <a:t>梵谷生</a:t>
            </a:r>
            <a:r>
              <a:rPr lang="zh-TW" altLang="en-US" sz="2400" dirty="0">
                <a:solidFill>
                  <a:srgbClr val="7030A0"/>
                </a:solidFill>
              </a:rPr>
              <a:t>於</a:t>
            </a:r>
            <a:r>
              <a:rPr lang="en-US" altLang="zh-TW" sz="2400" dirty="0">
                <a:solidFill>
                  <a:srgbClr val="7030A0"/>
                </a:solidFill>
              </a:rPr>
              <a:t>1853</a:t>
            </a:r>
            <a:r>
              <a:rPr lang="zh-TW" altLang="en-US" sz="2400" dirty="0">
                <a:solidFill>
                  <a:srgbClr val="7030A0"/>
                </a:solidFill>
              </a:rPr>
              <a:t>年</a:t>
            </a:r>
            <a:r>
              <a:rPr lang="zh-TW" altLang="en-US" sz="2400" dirty="0" smtClean="0">
                <a:solidFill>
                  <a:srgbClr val="7030A0"/>
                </a:solidFill>
              </a:rPr>
              <a:t>，死於</a:t>
            </a:r>
            <a:r>
              <a:rPr lang="en-US" altLang="zh-TW" sz="2400" dirty="0">
                <a:solidFill>
                  <a:srgbClr val="7030A0"/>
                </a:solidFill>
              </a:rPr>
              <a:t>1890</a:t>
            </a:r>
            <a:r>
              <a:rPr lang="zh-TW" altLang="en-US" sz="2400" dirty="0">
                <a:solidFill>
                  <a:srgbClr val="7030A0"/>
                </a:solidFill>
              </a:rPr>
              <a:t>年，享年</a:t>
            </a:r>
            <a:r>
              <a:rPr lang="en-US" altLang="zh-TW" sz="2400" dirty="0">
                <a:solidFill>
                  <a:srgbClr val="7030A0"/>
                </a:solidFill>
              </a:rPr>
              <a:t>37</a:t>
            </a:r>
            <a:r>
              <a:rPr lang="zh-TW" altLang="en-US" sz="2400" dirty="0">
                <a:solidFill>
                  <a:srgbClr val="7030A0"/>
                </a:solidFill>
              </a:rPr>
              <a:t>歲</a:t>
            </a:r>
            <a:r>
              <a:rPr lang="zh-TW" altLang="en-US" sz="2400" dirty="0" smtClean="0">
                <a:solidFill>
                  <a:srgbClr val="7030A0"/>
                </a:solidFill>
              </a:rPr>
              <a:t>。</a:t>
            </a:r>
            <a:endParaRPr lang="en-US" altLang="zh-TW" sz="2400" dirty="0" smtClean="0">
              <a:solidFill>
                <a:srgbClr val="7030A0"/>
              </a:solidFill>
            </a:endParaRPr>
          </a:p>
          <a:p>
            <a:r>
              <a:rPr lang="zh-TW" altLang="en-US" sz="2400" dirty="0" smtClean="0">
                <a:solidFill>
                  <a:srgbClr val="7030A0"/>
                </a:solidFill>
              </a:rPr>
              <a:t>梵谷於</a:t>
            </a:r>
            <a:r>
              <a:rPr lang="en-US" altLang="zh-TW" sz="2400" dirty="0" smtClean="0">
                <a:solidFill>
                  <a:srgbClr val="7030A0"/>
                </a:solidFill>
              </a:rPr>
              <a:t>1853 </a:t>
            </a:r>
            <a:r>
              <a:rPr lang="zh-TW" altLang="en-US" sz="2400" dirty="0">
                <a:solidFill>
                  <a:srgbClr val="7030A0"/>
                </a:solidFill>
              </a:rPr>
              <a:t>年 </a:t>
            </a:r>
            <a:r>
              <a:rPr lang="en-US" altLang="zh-TW" sz="2400" dirty="0">
                <a:solidFill>
                  <a:srgbClr val="7030A0"/>
                </a:solidFill>
              </a:rPr>
              <a:t>3 </a:t>
            </a:r>
            <a:r>
              <a:rPr lang="zh-TW" altLang="en-US" sz="2400" dirty="0">
                <a:solidFill>
                  <a:srgbClr val="7030A0"/>
                </a:solidFill>
              </a:rPr>
              <a:t>月 </a:t>
            </a:r>
            <a:r>
              <a:rPr lang="en-US" altLang="zh-TW" sz="2400" dirty="0">
                <a:solidFill>
                  <a:srgbClr val="7030A0"/>
                </a:solidFill>
              </a:rPr>
              <a:t>30 </a:t>
            </a:r>
            <a:r>
              <a:rPr lang="zh-TW" altLang="en-US" sz="2400" dirty="0">
                <a:solidFill>
                  <a:srgbClr val="7030A0"/>
                </a:solidFill>
              </a:rPr>
              <a:t>日</a:t>
            </a:r>
            <a:r>
              <a:rPr lang="zh-TW" altLang="en-US" sz="2400" dirty="0" smtClean="0">
                <a:solidFill>
                  <a:srgbClr val="7030A0"/>
                </a:solidFill>
              </a:rPr>
              <a:t>，在</a:t>
            </a:r>
            <a:r>
              <a:rPr lang="zh-TW" altLang="en-US" sz="2400" dirty="0" smtClean="0">
                <a:solidFill>
                  <a:srgbClr val="00B050"/>
                </a:solidFill>
              </a:rPr>
              <a:t>荷蘭</a:t>
            </a:r>
            <a:r>
              <a:rPr lang="zh-TW" altLang="en-US" sz="2400" dirty="0">
                <a:solidFill>
                  <a:srgbClr val="00B050"/>
                </a:solidFill>
              </a:rPr>
              <a:t>津德爾</a:t>
            </a:r>
            <a:r>
              <a:rPr lang="zh-TW" altLang="en-US" sz="2400" dirty="0" smtClean="0">
                <a:solidFill>
                  <a:srgbClr val="00B050"/>
                </a:solidFill>
              </a:rPr>
              <a:t>特</a:t>
            </a:r>
            <a:r>
              <a:rPr lang="zh-TW" altLang="en-US" sz="2400" dirty="0">
                <a:solidFill>
                  <a:srgbClr val="7030A0"/>
                </a:solidFill>
              </a:rPr>
              <a:t>出</a:t>
            </a:r>
            <a:r>
              <a:rPr lang="zh-TW" altLang="en-US" sz="2400" dirty="0" smtClean="0">
                <a:solidFill>
                  <a:srgbClr val="7030A0"/>
                </a:solidFill>
              </a:rPr>
              <a:t>生</a:t>
            </a:r>
            <a:r>
              <a:rPr lang="en-US" altLang="zh-TW" sz="2400" dirty="0" smtClean="0">
                <a:solidFill>
                  <a:srgbClr val="7030A0"/>
                </a:solidFill>
              </a:rPr>
              <a:t>;</a:t>
            </a:r>
          </a:p>
          <a:p>
            <a:r>
              <a:rPr lang="zh-TW" altLang="en-US" sz="2400" dirty="0">
                <a:solidFill>
                  <a:srgbClr val="7030A0"/>
                </a:solidFill>
              </a:rPr>
              <a:t>於</a:t>
            </a:r>
            <a:r>
              <a:rPr lang="en-US" altLang="zh-TW" sz="2400" dirty="0" smtClean="0">
                <a:solidFill>
                  <a:srgbClr val="7030A0"/>
                </a:solidFill>
              </a:rPr>
              <a:t>1890 </a:t>
            </a:r>
            <a:r>
              <a:rPr lang="zh-TW" altLang="en-US" sz="2400" dirty="0">
                <a:solidFill>
                  <a:srgbClr val="7030A0"/>
                </a:solidFill>
              </a:rPr>
              <a:t>年 </a:t>
            </a:r>
            <a:r>
              <a:rPr lang="en-US" altLang="zh-TW" sz="2400" dirty="0">
                <a:solidFill>
                  <a:srgbClr val="7030A0"/>
                </a:solidFill>
              </a:rPr>
              <a:t>7 </a:t>
            </a:r>
            <a:r>
              <a:rPr lang="zh-TW" altLang="en-US" sz="2400" dirty="0">
                <a:solidFill>
                  <a:srgbClr val="7030A0"/>
                </a:solidFill>
              </a:rPr>
              <a:t>月 </a:t>
            </a:r>
            <a:r>
              <a:rPr lang="en-US" altLang="zh-TW" sz="2400" dirty="0">
                <a:solidFill>
                  <a:srgbClr val="7030A0"/>
                </a:solidFill>
              </a:rPr>
              <a:t>29 </a:t>
            </a:r>
            <a:r>
              <a:rPr lang="zh-TW" altLang="en-US" sz="2400" dirty="0">
                <a:solidFill>
                  <a:srgbClr val="7030A0"/>
                </a:solidFill>
              </a:rPr>
              <a:t>日，</a:t>
            </a:r>
            <a:r>
              <a:rPr lang="zh-TW" altLang="en-US" sz="2400" dirty="0">
                <a:solidFill>
                  <a:srgbClr val="00B050"/>
                </a:solidFill>
              </a:rPr>
              <a:t>法國瓦茲河畔歐</a:t>
            </a:r>
            <a:r>
              <a:rPr lang="zh-TW" altLang="en-US" sz="2400" dirty="0" smtClean="0">
                <a:solidFill>
                  <a:srgbClr val="00B050"/>
                </a:solidFill>
              </a:rPr>
              <a:t>韋</a:t>
            </a:r>
            <a:r>
              <a:rPr lang="zh-TW" altLang="en-US" sz="2400" dirty="0" smtClean="0">
                <a:solidFill>
                  <a:srgbClr val="7030A0"/>
                </a:solidFill>
              </a:rPr>
              <a:t>去世</a:t>
            </a:r>
            <a:endParaRPr lang="zh-TW" altLang="en-US" sz="2400" dirty="0">
              <a:solidFill>
                <a:srgbClr val="7030A0"/>
              </a:solidFill>
            </a:endParaRPr>
          </a:p>
          <a:p>
            <a:endParaRPr lang="zh-TW" altLang="en-US" sz="2400" dirty="0">
              <a:solidFill>
                <a:srgbClr val="7030A0"/>
              </a:solidFill>
            </a:endParaRPr>
          </a:p>
          <a:p>
            <a:endParaRPr lang="en-US" altLang="zh-TW" sz="2400" dirty="0" smtClean="0"/>
          </a:p>
          <a:p>
            <a:endParaRPr lang="zh-TW" altLang="en-US" sz="2400" dirty="0">
              <a:latin typeface="+mn-ea"/>
            </a:endParaRPr>
          </a:p>
          <a:p>
            <a:endParaRPr lang="zh-TW" altLang="en-US" dirty="0"/>
          </a:p>
        </p:txBody>
      </p:sp>
      <p:pic>
        <p:nvPicPr>
          <p:cNvPr id="4" name="圖片 3"/>
          <p:cNvPicPr>
            <a:picLocks noChangeAspect="1"/>
          </p:cNvPicPr>
          <p:nvPr/>
        </p:nvPicPr>
        <p:blipFill rotWithShape="1">
          <a:blip r:embed="rId2">
            <a:extLst>
              <a:ext uri="{28A0092B-C50C-407E-A947-70E740481C1C}">
                <a14:useLocalDpi xmlns:a14="http://schemas.microsoft.com/office/drawing/2010/main" val="0"/>
              </a:ext>
            </a:extLst>
          </a:blip>
          <a:srcRect l="50195" t="-250" b="1"/>
          <a:stretch/>
        </p:blipFill>
        <p:spPr>
          <a:xfrm>
            <a:off x="8900426" y="2016577"/>
            <a:ext cx="3077716" cy="4212771"/>
          </a:xfrm>
          <a:prstGeom prst="rect">
            <a:avLst/>
          </a:prstGeom>
        </p:spPr>
      </p:pic>
    </p:spTree>
    <p:extLst>
      <p:ext uri="{BB962C8B-B14F-4D97-AF65-F5344CB8AC3E}">
        <p14:creationId xmlns:p14="http://schemas.microsoft.com/office/powerpoint/2010/main" val="4144221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261506" y="322489"/>
            <a:ext cx="8915399" cy="1094014"/>
          </a:xfrm>
        </p:spPr>
        <p:txBody>
          <a:bodyPr/>
          <a:lstStyle/>
          <a:p>
            <a:pPr algn="ctr"/>
            <a:r>
              <a:rPr lang="zh-TW" altLang="en-US" dirty="0" smtClean="0">
                <a:solidFill>
                  <a:srgbClr val="00B0F0"/>
                </a:solidFill>
              </a:rPr>
              <a:t>梵谷的</a:t>
            </a:r>
            <a:r>
              <a:rPr lang="zh-TW" altLang="en-US" dirty="0">
                <a:solidFill>
                  <a:srgbClr val="00B0F0"/>
                </a:solidFill>
              </a:rPr>
              <a:t>介紹</a:t>
            </a:r>
          </a:p>
        </p:txBody>
      </p:sp>
      <p:sp>
        <p:nvSpPr>
          <p:cNvPr id="3" name="副標題 2"/>
          <p:cNvSpPr>
            <a:spLocks noGrp="1"/>
          </p:cNvSpPr>
          <p:nvPr>
            <p:ph type="subTitle" idx="1"/>
          </p:nvPr>
        </p:nvSpPr>
        <p:spPr>
          <a:xfrm>
            <a:off x="1469571" y="1583873"/>
            <a:ext cx="10499271" cy="5257799"/>
          </a:xfrm>
        </p:spPr>
        <p:txBody>
          <a:bodyPr>
            <a:normAutofit/>
          </a:bodyPr>
          <a:lstStyle/>
          <a:p>
            <a:r>
              <a:rPr lang="zh-TW" altLang="en-US" sz="2800" dirty="0" smtClean="0"/>
              <a:t>梵谷的全名是</a:t>
            </a:r>
            <a:r>
              <a:rPr lang="en-US" altLang="zh-TW" sz="2800" dirty="0" smtClean="0"/>
              <a:t>:</a:t>
            </a:r>
            <a:r>
              <a:rPr lang="zh-TW" altLang="en-US" sz="2800" dirty="0" smtClean="0"/>
              <a:t>文</a:t>
            </a:r>
            <a:r>
              <a:rPr lang="zh-TW" altLang="en-US" sz="2800" dirty="0"/>
              <a:t>森</a:t>
            </a:r>
            <a:r>
              <a:rPr lang="en-US" altLang="zh-TW" sz="2800" dirty="0"/>
              <a:t>·</a:t>
            </a:r>
            <a:r>
              <a:rPr lang="zh-TW" altLang="en-US" sz="2800" dirty="0"/>
              <a:t>威廉</a:t>
            </a:r>
            <a:r>
              <a:rPr lang="en-US" altLang="zh-TW" sz="2800" dirty="0" smtClean="0"/>
              <a:t>·</a:t>
            </a:r>
            <a:r>
              <a:rPr lang="zh-TW" altLang="en-US" sz="2800" dirty="0" smtClean="0"/>
              <a:t>梵谷，是</a:t>
            </a:r>
            <a:r>
              <a:rPr lang="zh-TW" altLang="en-US" sz="2800" dirty="0"/>
              <a:t>荷蘭牧師之</a:t>
            </a:r>
            <a:r>
              <a:rPr lang="zh-TW" altLang="en-US" sz="2800" dirty="0" smtClean="0"/>
              <a:t>子、</a:t>
            </a:r>
            <a:r>
              <a:rPr lang="zh-TW" altLang="en-US" sz="2800" b="1" dirty="0" smtClean="0"/>
              <a:t>荷蘭後印象派畫家</a:t>
            </a:r>
            <a:r>
              <a:rPr lang="zh-TW" altLang="en-US" sz="2800" dirty="0" smtClean="0"/>
              <a:t>，梵谷的</a:t>
            </a:r>
            <a:r>
              <a:rPr lang="zh-TW" altLang="en-US" sz="2800" dirty="0"/>
              <a:t>作品，如</a:t>
            </a:r>
            <a:r>
              <a:rPr lang="en-US" altLang="zh-TW" sz="2800" dirty="0"/>
              <a:t>《</a:t>
            </a:r>
            <a:r>
              <a:rPr lang="zh-TW" altLang="en-US" sz="2800" dirty="0"/>
              <a:t>星夜</a:t>
            </a:r>
            <a:r>
              <a:rPr lang="en-US" altLang="zh-TW" sz="2800" dirty="0"/>
              <a:t>》</a:t>
            </a:r>
            <a:r>
              <a:rPr lang="zh-TW" altLang="en-US" sz="2800" dirty="0"/>
              <a:t>、</a:t>
            </a:r>
            <a:r>
              <a:rPr lang="en-US" altLang="zh-TW" sz="2800" dirty="0"/>
              <a:t>《</a:t>
            </a:r>
            <a:r>
              <a:rPr lang="zh-TW" altLang="en-US" sz="2800" dirty="0"/>
              <a:t>向日葵</a:t>
            </a:r>
            <a:r>
              <a:rPr lang="en-US" altLang="zh-TW" sz="2800" dirty="0"/>
              <a:t>》</a:t>
            </a:r>
            <a:r>
              <a:rPr lang="zh-TW" altLang="en-US" sz="2800" dirty="0" smtClean="0"/>
              <a:t>、</a:t>
            </a:r>
            <a:r>
              <a:rPr lang="en-US" altLang="zh-TW" sz="2800" dirty="0"/>
              <a:t> 《</a:t>
            </a:r>
            <a:r>
              <a:rPr lang="zh-TW" altLang="en-US" sz="2800" dirty="0" smtClean="0"/>
              <a:t>有</a:t>
            </a:r>
            <a:r>
              <a:rPr lang="zh-TW" altLang="en-US" sz="2800" dirty="0"/>
              <a:t>烏鴉的</a:t>
            </a:r>
            <a:r>
              <a:rPr lang="zh-TW" altLang="en-US" sz="2800" dirty="0" smtClean="0"/>
              <a:t>麥田</a:t>
            </a:r>
            <a:r>
              <a:rPr lang="en-US" altLang="zh-TW" sz="2800" dirty="0"/>
              <a:t>》 </a:t>
            </a:r>
            <a:r>
              <a:rPr lang="zh-TW" altLang="en-US" sz="2800" dirty="0" smtClean="0"/>
              <a:t>等</a:t>
            </a:r>
            <a:r>
              <a:rPr lang="zh-TW" altLang="en-US" sz="2800" dirty="0"/>
              <a:t>，現已躋身於全球最具名、廣為人知的藝術作品的行列</a:t>
            </a:r>
            <a:r>
              <a:rPr lang="zh-TW" altLang="en-US" sz="2800" dirty="0" smtClean="0"/>
              <a:t>。</a:t>
            </a:r>
            <a:endParaRPr lang="en-US" altLang="zh-TW" sz="2800" dirty="0" smtClean="0"/>
          </a:p>
          <a:p>
            <a:r>
              <a:rPr lang="zh-TW" altLang="en-US" sz="2800" dirty="0" smtClean="0">
                <a:solidFill>
                  <a:srgbClr val="7030A0"/>
                </a:solidFill>
                <a:latin typeface="+mn-ea"/>
              </a:rPr>
              <a:t>右圖就是星夜</a:t>
            </a:r>
            <a:endParaRPr lang="zh-TW" altLang="en-US" sz="2800" dirty="0">
              <a:solidFill>
                <a:srgbClr val="7030A0"/>
              </a:solidFill>
              <a:latin typeface="+mn-ea"/>
            </a:endParaRPr>
          </a:p>
        </p:txBody>
      </p:sp>
      <p:pic>
        <p:nvPicPr>
          <p:cNvPr id="6" name="圖片 5"/>
          <p:cNvPicPr>
            <a:picLocks noChangeAspect="1"/>
          </p:cNvPicPr>
          <p:nvPr/>
        </p:nvPicPr>
        <p:blipFill rotWithShape="1">
          <a:blip r:embed="rId2">
            <a:extLst>
              <a:ext uri="{28A0092B-C50C-407E-A947-70E740481C1C}">
                <a14:useLocalDpi xmlns:a14="http://schemas.microsoft.com/office/drawing/2010/main" val="0"/>
              </a:ext>
            </a:extLst>
          </a:blip>
          <a:srcRect l="1220" r="1247"/>
          <a:stretch/>
        </p:blipFill>
        <p:spPr>
          <a:xfrm>
            <a:off x="6313797" y="3408218"/>
            <a:ext cx="5416055" cy="3123581"/>
          </a:xfrm>
          <a:prstGeom prst="rect">
            <a:avLst/>
          </a:prstGeom>
        </p:spPr>
      </p:pic>
    </p:spTree>
    <p:extLst>
      <p:ext uri="{BB962C8B-B14F-4D97-AF65-F5344CB8AC3E}">
        <p14:creationId xmlns:p14="http://schemas.microsoft.com/office/powerpoint/2010/main" val="2488159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66254" y="522515"/>
            <a:ext cx="1555669" cy="1971303"/>
          </a:xfrm>
        </p:spPr>
        <p:txBody>
          <a:bodyPr>
            <a:normAutofit/>
          </a:bodyPr>
          <a:lstStyle/>
          <a:p>
            <a:pPr algn="ctr"/>
            <a:r>
              <a:rPr lang="zh-TW" altLang="en-US" dirty="0" smtClean="0">
                <a:solidFill>
                  <a:srgbClr val="00B0F0"/>
                </a:solidFill>
              </a:rPr>
              <a:t>星</a:t>
            </a:r>
            <a:r>
              <a:rPr lang="en-US" altLang="zh-TW" dirty="0" smtClean="0">
                <a:solidFill>
                  <a:srgbClr val="00B0F0"/>
                </a:solidFill>
              </a:rPr>
              <a:t/>
            </a:r>
            <a:br>
              <a:rPr lang="en-US" altLang="zh-TW" dirty="0" smtClean="0">
                <a:solidFill>
                  <a:srgbClr val="00B0F0"/>
                </a:solidFill>
              </a:rPr>
            </a:br>
            <a:r>
              <a:rPr lang="zh-TW" altLang="en-US" dirty="0" smtClean="0">
                <a:solidFill>
                  <a:srgbClr val="00B0F0"/>
                </a:solidFill>
              </a:rPr>
              <a:t>夜</a:t>
            </a:r>
            <a:endParaRPr lang="zh-TW" altLang="en-US" dirty="0">
              <a:solidFill>
                <a:srgbClr val="00B0F0"/>
              </a:solidFill>
            </a:endParaRPr>
          </a:p>
        </p:txBody>
      </p:sp>
      <p:sp>
        <p:nvSpPr>
          <p:cNvPr id="3" name="副標題 2"/>
          <p:cNvSpPr>
            <a:spLocks noGrp="1"/>
          </p:cNvSpPr>
          <p:nvPr>
            <p:ph type="subTitle" idx="1"/>
          </p:nvPr>
        </p:nvSpPr>
        <p:spPr>
          <a:xfrm>
            <a:off x="1502228" y="5462649"/>
            <a:ext cx="10325595" cy="890650"/>
          </a:xfrm>
        </p:spPr>
        <p:txBody>
          <a:bodyPr>
            <a:noAutofit/>
          </a:bodyPr>
          <a:lstStyle/>
          <a:p>
            <a:r>
              <a:rPr lang="zh-TW" altLang="en-US" dirty="0" smtClean="0"/>
              <a:t>星夜是梵谷在</a:t>
            </a:r>
            <a:r>
              <a:rPr lang="en-US" altLang="zh-TW" dirty="0" smtClean="0"/>
              <a:t>1889</a:t>
            </a:r>
            <a:r>
              <a:rPr lang="zh-TW" altLang="en-US" dirty="0" smtClean="0"/>
              <a:t>年</a:t>
            </a:r>
            <a:r>
              <a:rPr lang="zh-TW" altLang="en-US" dirty="0"/>
              <a:t>的作品</a:t>
            </a:r>
            <a:r>
              <a:rPr lang="zh-TW" altLang="en-US" dirty="0" smtClean="0"/>
              <a:t>，這時候的梵谷已經住進精神病院，而</a:t>
            </a:r>
            <a:r>
              <a:rPr lang="en-US" altLang="zh-TW" dirty="0" smtClean="0"/>
              <a:t>《</a:t>
            </a:r>
            <a:r>
              <a:rPr lang="zh-TW" altLang="en-US" dirty="0"/>
              <a:t>星夜</a:t>
            </a:r>
            <a:r>
              <a:rPr lang="en-US" altLang="zh-TW" dirty="0"/>
              <a:t>》</a:t>
            </a:r>
            <a:r>
              <a:rPr lang="zh-TW" altLang="en-US" dirty="0"/>
              <a:t>是在醫生允許</a:t>
            </a:r>
            <a:r>
              <a:rPr lang="zh-TW" altLang="en-US" dirty="0" smtClean="0"/>
              <a:t>梵</a:t>
            </a:r>
            <a:r>
              <a:rPr lang="zh-TW" altLang="en-US" dirty="0"/>
              <a:t>谷</a:t>
            </a:r>
            <a:r>
              <a:rPr lang="zh-TW" altLang="en-US" dirty="0" smtClean="0">
                <a:solidFill>
                  <a:srgbClr val="00B050"/>
                </a:solidFill>
              </a:rPr>
              <a:t>白天</a:t>
            </a:r>
            <a:r>
              <a:rPr lang="zh-TW" altLang="en-US" dirty="0"/>
              <a:t>可以外出的條件下所</a:t>
            </a:r>
            <a:r>
              <a:rPr lang="zh-TW" altLang="en-US" dirty="0" smtClean="0"/>
              <a:t>創作</a:t>
            </a:r>
            <a:r>
              <a:rPr lang="zh-TW" altLang="en-US" dirty="0"/>
              <a:t>，而其</a:t>
            </a:r>
            <a:r>
              <a:rPr lang="zh-TW" altLang="en-US" dirty="0">
                <a:solidFill>
                  <a:srgbClr val="FF0000"/>
                </a:solidFill>
              </a:rPr>
              <a:t>作品所描述的風景也正是精神病院所在地聖雷米</a:t>
            </a:r>
            <a:r>
              <a:rPr lang="zh-TW" altLang="en-US" dirty="0"/>
              <a:t>。作品充滿憂鬱精神和悲劇性</a:t>
            </a:r>
            <a:r>
              <a:rPr lang="zh-TW" altLang="en-US" dirty="0" smtClean="0"/>
              <a:t>幻覺。</a:t>
            </a:r>
            <a:r>
              <a:rPr lang="zh-TW" altLang="en-US" dirty="0" smtClean="0">
                <a:solidFill>
                  <a:srgbClr val="7030A0"/>
                </a:solidFill>
              </a:rPr>
              <a:t>目前</a:t>
            </a:r>
            <a:r>
              <a:rPr lang="zh-TW" altLang="en-US" dirty="0">
                <a:solidFill>
                  <a:srgbClr val="7030A0"/>
                </a:solidFill>
              </a:rPr>
              <a:t>收藏於紐約現代藝術</a:t>
            </a:r>
            <a:r>
              <a:rPr lang="zh-TW" altLang="en-US" dirty="0" smtClean="0">
                <a:solidFill>
                  <a:srgbClr val="7030A0"/>
                </a:solidFill>
              </a:rPr>
              <a:t>博物館。</a:t>
            </a:r>
            <a:endParaRPr lang="zh-TW" altLang="en-US" dirty="0">
              <a:solidFill>
                <a:srgbClr val="7030A0"/>
              </a:solidFill>
            </a:endParaRPr>
          </a:p>
        </p:txBody>
      </p:sp>
      <p:pic>
        <p:nvPicPr>
          <p:cNvPr id="4" name="圖片 3"/>
          <p:cNvPicPr>
            <a:picLocks noChangeAspect="1"/>
          </p:cNvPicPr>
          <p:nvPr/>
        </p:nvPicPr>
        <p:blipFill rotWithShape="1">
          <a:blip r:embed="rId2">
            <a:extLst>
              <a:ext uri="{28A0092B-C50C-407E-A947-70E740481C1C}">
                <a14:useLocalDpi xmlns:a14="http://schemas.microsoft.com/office/drawing/2010/main" val="0"/>
              </a:ext>
            </a:extLst>
          </a:blip>
          <a:srcRect l="1131" r="1068"/>
          <a:stretch/>
        </p:blipFill>
        <p:spPr>
          <a:xfrm>
            <a:off x="2139043" y="267194"/>
            <a:ext cx="9201892" cy="5086602"/>
          </a:xfrm>
          <a:prstGeom prst="rect">
            <a:avLst/>
          </a:prstGeom>
        </p:spPr>
      </p:pic>
    </p:spTree>
    <p:extLst>
      <p:ext uri="{BB962C8B-B14F-4D97-AF65-F5344CB8AC3E}">
        <p14:creationId xmlns:p14="http://schemas.microsoft.com/office/powerpoint/2010/main" val="2777134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95596" y="605641"/>
            <a:ext cx="1409453" cy="3669475"/>
          </a:xfrm>
        </p:spPr>
        <p:txBody>
          <a:bodyPr>
            <a:noAutofit/>
          </a:bodyPr>
          <a:lstStyle/>
          <a:p>
            <a:pPr algn="ctr"/>
            <a:r>
              <a:rPr lang="zh-TW" altLang="en-US" sz="4400" dirty="0" smtClean="0">
                <a:solidFill>
                  <a:srgbClr val="00B0F0"/>
                </a:solidFill>
              </a:rPr>
              <a:t>有</a:t>
            </a:r>
            <a:r>
              <a:rPr lang="en-US" altLang="zh-TW" sz="4400" dirty="0" smtClean="0">
                <a:solidFill>
                  <a:srgbClr val="00B0F0"/>
                </a:solidFill>
              </a:rPr>
              <a:t/>
            </a:r>
            <a:br>
              <a:rPr lang="en-US" altLang="zh-TW" sz="4400" dirty="0" smtClean="0">
                <a:solidFill>
                  <a:srgbClr val="00B0F0"/>
                </a:solidFill>
              </a:rPr>
            </a:br>
            <a:r>
              <a:rPr lang="zh-TW" altLang="en-US" sz="4400" dirty="0" smtClean="0">
                <a:solidFill>
                  <a:srgbClr val="00B0F0"/>
                </a:solidFill>
              </a:rPr>
              <a:t>烏</a:t>
            </a:r>
            <a:r>
              <a:rPr lang="en-US" altLang="zh-TW" sz="4400" dirty="0" smtClean="0">
                <a:solidFill>
                  <a:srgbClr val="00B0F0"/>
                </a:solidFill>
              </a:rPr>
              <a:t/>
            </a:r>
            <a:br>
              <a:rPr lang="en-US" altLang="zh-TW" sz="4400" dirty="0" smtClean="0">
                <a:solidFill>
                  <a:srgbClr val="00B0F0"/>
                </a:solidFill>
              </a:rPr>
            </a:br>
            <a:r>
              <a:rPr lang="zh-TW" altLang="en-US" sz="4400" dirty="0" smtClean="0">
                <a:solidFill>
                  <a:srgbClr val="00B0F0"/>
                </a:solidFill>
              </a:rPr>
              <a:t>鴉</a:t>
            </a:r>
            <a:r>
              <a:rPr lang="en-US" altLang="zh-TW" sz="4400" dirty="0" smtClean="0">
                <a:solidFill>
                  <a:srgbClr val="00B0F0"/>
                </a:solidFill>
              </a:rPr>
              <a:t/>
            </a:r>
            <a:br>
              <a:rPr lang="en-US" altLang="zh-TW" sz="4400" dirty="0" smtClean="0">
                <a:solidFill>
                  <a:srgbClr val="00B0F0"/>
                </a:solidFill>
              </a:rPr>
            </a:br>
            <a:r>
              <a:rPr lang="zh-TW" altLang="en-US" sz="4400" dirty="0" smtClean="0">
                <a:solidFill>
                  <a:srgbClr val="00B0F0"/>
                </a:solidFill>
              </a:rPr>
              <a:t>的</a:t>
            </a:r>
            <a:r>
              <a:rPr lang="en-US" altLang="zh-TW" sz="4400" dirty="0" smtClean="0">
                <a:solidFill>
                  <a:srgbClr val="00B0F0"/>
                </a:solidFill>
              </a:rPr>
              <a:t/>
            </a:r>
            <a:br>
              <a:rPr lang="en-US" altLang="zh-TW" sz="4400" dirty="0" smtClean="0">
                <a:solidFill>
                  <a:srgbClr val="00B0F0"/>
                </a:solidFill>
              </a:rPr>
            </a:br>
            <a:r>
              <a:rPr lang="zh-TW" altLang="en-US" sz="4400" dirty="0" smtClean="0">
                <a:solidFill>
                  <a:srgbClr val="00B0F0"/>
                </a:solidFill>
              </a:rPr>
              <a:t>麥</a:t>
            </a:r>
            <a:r>
              <a:rPr lang="en-US" altLang="zh-TW" sz="4400" dirty="0" smtClean="0">
                <a:solidFill>
                  <a:srgbClr val="00B0F0"/>
                </a:solidFill>
              </a:rPr>
              <a:t/>
            </a:r>
            <a:br>
              <a:rPr lang="en-US" altLang="zh-TW" sz="4400" dirty="0" smtClean="0">
                <a:solidFill>
                  <a:srgbClr val="00B0F0"/>
                </a:solidFill>
              </a:rPr>
            </a:br>
            <a:r>
              <a:rPr lang="zh-TW" altLang="en-US" sz="4400" dirty="0" smtClean="0">
                <a:solidFill>
                  <a:srgbClr val="00B0F0"/>
                </a:solidFill>
              </a:rPr>
              <a:t>田</a:t>
            </a:r>
            <a:endParaRPr lang="zh-TW" altLang="en-US" sz="4400" dirty="0">
              <a:solidFill>
                <a:srgbClr val="00B0F0"/>
              </a:solidFill>
            </a:endParaRPr>
          </a:p>
        </p:txBody>
      </p:sp>
      <p:sp>
        <p:nvSpPr>
          <p:cNvPr id="3" name="副標題 2"/>
          <p:cNvSpPr>
            <a:spLocks noGrp="1"/>
          </p:cNvSpPr>
          <p:nvPr>
            <p:ph type="subTitle" idx="1"/>
          </p:nvPr>
        </p:nvSpPr>
        <p:spPr>
          <a:xfrm>
            <a:off x="1698171" y="5605153"/>
            <a:ext cx="10270672" cy="942603"/>
          </a:xfrm>
        </p:spPr>
        <p:txBody>
          <a:bodyPr>
            <a:normAutofit lnSpcReduction="10000"/>
          </a:bodyPr>
          <a:lstStyle/>
          <a:p>
            <a:r>
              <a:rPr lang="zh-TW" altLang="en-US" sz="2000" dirty="0" smtClean="0">
                <a:solidFill>
                  <a:srgbClr val="7030A0"/>
                </a:solidFill>
              </a:rPr>
              <a:t>有烏鴉的麥田</a:t>
            </a:r>
            <a:r>
              <a:rPr lang="zh-TW" altLang="en-US" sz="2000" dirty="0" smtClean="0"/>
              <a:t>是創作</a:t>
            </a:r>
            <a:r>
              <a:rPr lang="zh-TW" altLang="en-US" sz="2000" dirty="0"/>
              <a:t>於</a:t>
            </a:r>
            <a:r>
              <a:rPr lang="en-US" altLang="zh-TW" sz="2000" dirty="0"/>
              <a:t>1890</a:t>
            </a:r>
            <a:r>
              <a:rPr lang="zh-TW" altLang="en-US" sz="2000" dirty="0"/>
              <a:t>年</a:t>
            </a:r>
            <a:r>
              <a:rPr lang="en-US" altLang="zh-TW" sz="2000" dirty="0"/>
              <a:t>7</a:t>
            </a:r>
            <a:r>
              <a:rPr lang="zh-TW" altLang="en-US" sz="2000" dirty="0"/>
              <a:t>月的一幅油畫，通常的解釋是，這幅畫是以</a:t>
            </a:r>
            <a:r>
              <a:rPr lang="zh-TW" altLang="en-US" sz="2000" dirty="0">
                <a:solidFill>
                  <a:srgbClr val="FF0000"/>
                </a:solidFill>
              </a:rPr>
              <a:t>黑暗，嚴酷的天空</a:t>
            </a:r>
            <a:r>
              <a:rPr lang="zh-TW" altLang="en-US" sz="2000" dirty="0"/>
              <a:t>顯示了梵谷的精神狀態困擾，與</a:t>
            </a:r>
            <a:r>
              <a:rPr lang="zh-TW" altLang="en-US" sz="2000" dirty="0">
                <a:solidFill>
                  <a:srgbClr val="FF0000"/>
                </a:solidFill>
              </a:rPr>
              <a:t>徘徊不決的通往不同方向的三種途徑</a:t>
            </a:r>
            <a:r>
              <a:rPr lang="zh-TW" altLang="en-US" sz="2000" dirty="0"/>
              <a:t>，與</a:t>
            </a:r>
            <a:r>
              <a:rPr lang="zh-TW" altLang="en-US" sz="2000" dirty="0">
                <a:solidFill>
                  <a:srgbClr val="FF0000"/>
                </a:solidFill>
              </a:rPr>
              <a:t>黑色烏鴉架空</a:t>
            </a:r>
            <a:r>
              <a:rPr lang="zh-TW" altLang="en-US" sz="2000" dirty="0"/>
              <a:t>的</a:t>
            </a:r>
            <a:r>
              <a:rPr lang="zh-TW" altLang="en-US" sz="2000" dirty="0" smtClean="0"/>
              <a:t>預示。</a:t>
            </a:r>
            <a:r>
              <a:rPr lang="zh-TW" altLang="en-US" sz="2000" dirty="0">
                <a:solidFill>
                  <a:srgbClr val="7030A0"/>
                </a:solidFill>
              </a:rPr>
              <a:t>目前收藏於梵谷博物館</a:t>
            </a:r>
          </a:p>
          <a:p>
            <a:endParaRPr lang="en-US" altLang="zh-TW" sz="2400" dirty="0" smtClean="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7078" y="264225"/>
            <a:ext cx="10203873" cy="5293426"/>
          </a:xfrm>
          <a:prstGeom prst="rect">
            <a:avLst/>
          </a:prstGeom>
        </p:spPr>
      </p:pic>
    </p:spTree>
    <p:extLst>
      <p:ext uri="{BB962C8B-B14F-4D97-AF65-F5344CB8AC3E}">
        <p14:creationId xmlns:p14="http://schemas.microsoft.com/office/powerpoint/2010/main" val="1882556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61848" y="440872"/>
            <a:ext cx="8915399" cy="1061357"/>
          </a:xfrm>
        </p:spPr>
        <p:txBody>
          <a:bodyPr/>
          <a:lstStyle/>
          <a:p>
            <a:pPr algn="ctr"/>
            <a:r>
              <a:rPr lang="zh-TW" altLang="en-US" dirty="0">
                <a:solidFill>
                  <a:srgbClr val="00B0F0"/>
                </a:solidFill>
              </a:rPr>
              <a:t>向日葵</a:t>
            </a:r>
          </a:p>
        </p:txBody>
      </p:sp>
      <p:sp>
        <p:nvSpPr>
          <p:cNvPr id="3" name="副標題 2"/>
          <p:cNvSpPr>
            <a:spLocks noGrp="1"/>
          </p:cNvSpPr>
          <p:nvPr>
            <p:ph type="subTitle" idx="1"/>
          </p:nvPr>
        </p:nvSpPr>
        <p:spPr>
          <a:xfrm>
            <a:off x="1952398" y="1781299"/>
            <a:ext cx="5137172" cy="4897087"/>
          </a:xfrm>
        </p:spPr>
        <p:txBody>
          <a:bodyPr>
            <a:normAutofit/>
          </a:bodyPr>
          <a:lstStyle/>
          <a:p>
            <a:r>
              <a:rPr lang="zh-TW" altLang="en-US" sz="2400" dirty="0"/>
              <a:t>當中有</a:t>
            </a:r>
            <a:r>
              <a:rPr lang="en-US" altLang="zh-TW" sz="2400" dirty="0"/>
              <a:t>3</a:t>
            </a:r>
            <a:r>
              <a:rPr lang="zh-TW" altLang="en-US" sz="2400" dirty="0"/>
              <a:t>幅繪有</a:t>
            </a:r>
            <a:r>
              <a:rPr lang="en-US" altLang="zh-TW" sz="2400" dirty="0"/>
              <a:t>15</a:t>
            </a:r>
            <a:r>
              <a:rPr lang="zh-TW" altLang="en-US" sz="2400" dirty="0"/>
              <a:t>朵向日葵，另有兩幅繪有</a:t>
            </a:r>
            <a:r>
              <a:rPr lang="en-US" altLang="zh-TW" sz="2400" dirty="0"/>
              <a:t>12</a:t>
            </a:r>
            <a:r>
              <a:rPr lang="zh-TW" altLang="en-US" sz="2400" dirty="0"/>
              <a:t>朵向日葵</a:t>
            </a:r>
            <a:r>
              <a:rPr lang="zh-TW" altLang="en-US" sz="2400" dirty="0" smtClean="0"/>
              <a:t>。梵谷</a:t>
            </a:r>
            <a:r>
              <a:rPr lang="en-US" altLang="zh-TW" sz="2400" dirty="0" smtClean="0"/>
              <a:t>1888</a:t>
            </a:r>
            <a:r>
              <a:rPr lang="zh-TW" altLang="en-US" sz="2400" dirty="0"/>
              <a:t>年</a:t>
            </a:r>
            <a:r>
              <a:rPr lang="en-US" altLang="zh-TW" sz="2400" dirty="0"/>
              <a:t>8</a:t>
            </a:r>
            <a:r>
              <a:rPr lang="zh-TW" altLang="en-US" sz="2400" dirty="0"/>
              <a:t>月在法國南部阿爾勒繪畫了第一幅</a:t>
            </a:r>
            <a:r>
              <a:rPr lang="en-US" altLang="zh-TW" sz="2400" dirty="0"/>
              <a:t>15</a:t>
            </a:r>
            <a:r>
              <a:rPr lang="zh-TW" altLang="en-US" sz="2400" dirty="0"/>
              <a:t>朵的</a:t>
            </a:r>
            <a:r>
              <a:rPr lang="en-US" altLang="zh-TW" sz="2400" dirty="0"/>
              <a:t>《</a:t>
            </a:r>
            <a:r>
              <a:rPr lang="zh-TW" altLang="en-US" sz="2400" dirty="0"/>
              <a:t>向日葵</a:t>
            </a:r>
            <a:r>
              <a:rPr lang="en-US" altLang="zh-TW" sz="2400" dirty="0" smtClean="0"/>
              <a:t>》</a:t>
            </a:r>
            <a:r>
              <a:rPr lang="zh-TW" altLang="en-US" sz="2400" dirty="0" smtClean="0"/>
              <a:t>和</a:t>
            </a:r>
            <a:r>
              <a:rPr lang="zh-TW" altLang="en-US" sz="2400" dirty="0"/>
              <a:t>第一幅</a:t>
            </a:r>
            <a:r>
              <a:rPr lang="en-US" altLang="zh-TW" sz="2400" dirty="0"/>
              <a:t>12</a:t>
            </a:r>
            <a:r>
              <a:rPr lang="zh-TW" altLang="en-US" sz="2400" dirty="0"/>
              <a:t>朵的</a:t>
            </a:r>
            <a:r>
              <a:rPr lang="en-US" altLang="zh-TW" sz="2400" dirty="0"/>
              <a:t>《</a:t>
            </a:r>
            <a:r>
              <a:rPr lang="zh-TW" altLang="en-US" sz="2400" dirty="0" smtClean="0"/>
              <a:t>向日葵</a:t>
            </a:r>
            <a:r>
              <a:rPr lang="en-US" altLang="zh-TW" sz="2400" dirty="0" smtClean="0"/>
              <a:t>》</a:t>
            </a:r>
          </a:p>
          <a:p>
            <a:r>
              <a:rPr lang="zh-TW" altLang="en-US" sz="2400" dirty="0" smtClean="0"/>
              <a:t>梵谷畫的向日葵總共有七幅，第一幅是</a:t>
            </a:r>
            <a:r>
              <a:rPr lang="en-US" altLang="zh-TW" sz="2400" dirty="0" smtClean="0">
                <a:solidFill>
                  <a:srgbClr val="7030A0"/>
                </a:solidFill>
              </a:rPr>
              <a:t>《</a:t>
            </a:r>
            <a:r>
              <a:rPr lang="zh-TW" altLang="en-US" sz="2400" dirty="0" smtClean="0">
                <a:solidFill>
                  <a:srgbClr val="7030A0"/>
                </a:solidFill>
              </a:rPr>
              <a:t>花瓶</a:t>
            </a:r>
            <a:r>
              <a:rPr lang="zh-TW" altLang="en-US" sz="2400" dirty="0">
                <a:solidFill>
                  <a:srgbClr val="7030A0"/>
                </a:solidFill>
              </a:rPr>
              <a:t>裡的十二朵向日葵</a:t>
            </a:r>
            <a:r>
              <a:rPr lang="en-US" altLang="zh-TW" sz="2400" dirty="0" smtClean="0">
                <a:solidFill>
                  <a:srgbClr val="7030A0"/>
                </a:solidFill>
              </a:rPr>
              <a:t>》</a:t>
            </a:r>
            <a:r>
              <a:rPr lang="zh-TW" altLang="en-US" sz="2400" dirty="0" smtClean="0"/>
              <a:t>創作於</a:t>
            </a:r>
            <a:r>
              <a:rPr lang="en-US" altLang="zh-TW" sz="2400" dirty="0" smtClean="0">
                <a:solidFill>
                  <a:srgbClr val="7030A0"/>
                </a:solidFill>
              </a:rPr>
              <a:t>1888</a:t>
            </a:r>
            <a:r>
              <a:rPr lang="zh-TW" altLang="en-US" sz="2400" dirty="0">
                <a:solidFill>
                  <a:srgbClr val="7030A0"/>
                </a:solidFill>
              </a:rPr>
              <a:t>年</a:t>
            </a:r>
            <a:r>
              <a:rPr lang="en-US" altLang="zh-TW" sz="2400" dirty="0">
                <a:solidFill>
                  <a:srgbClr val="7030A0"/>
                </a:solidFill>
              </a:rPr>
              <a:t>8</a:t>
            </a:r>
            <a:r>
              <a:rPr lang="zh-TW" altLang="en-US" sz="2400" dirty="0">
                <a:solidFill>
                  <a:srgbClr val="7030A0"/>
                </a:solidFill>
              </a:rPr>
              <a:t>月</a:t>
            </a:r>
            <a:r>
              <a:rPr lang="zh-TW" altLang="en-US" sz="2400" dirty="0" smtClean="0">
                <a:solidFill>
                  <a:srgbClr val="7030A0"/>
                </a:solidFill>
              </a:rPr>
              <a:t>，</a:t>
            </a:r>
            <a:r>
              <a:rPr lang="zh-TW" altLang="en-US" sz="2400" dirty="0">
                <a:solidFill>
                  <a:srgbClr val="7030A0"/>
                </a:solidFill>
              </a:rPr>
              <a:t>收</a:t>
            </a:r>
            <a:r>
              <a:rPr lang="zh-TW" altLang="en-US" sz="2400" dirty="0" smtClean="0">
                <a:solidFill>
                  <a:srgbClr val="7030A0"/>
                </a:solidFill>
              </a:rPr>
              <a:t>藏</a:t>
            </a:r>
            <a:r>
              <a:rPr lang="zh-TW" altLang="en-US" sz="2400" dirty="0">
                <a:solidFill>
                  <a:srgbClr val="7030A0"/>
                </a:solidFill>
              </a:rPr>
              <a:t>於德國慕尼黑新</a:t>
            </a:r>
            <a:r>
              <a:rPr lang="zh-TW" altLang="en-US" sz="2400" dirty="0" smtClean="0">
                <a:solidFill>
                  <a:srgbClr val="7030A0"/>
                </a:solidFill>
              </a:rPr>
              <a:t>美術館</a:t>
            </a:r>
            <a:endParaRPr lang="zh-TW" altLang="en-US" sz="2400" dirty="0">
              <a:solidFill>
                <a:srgbClr val="7030A0"/>
              </a:solidFill>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2702" y="543167"/>
            <a:ext cx="4331030" cy="5930370"/>
          </a:xfrm>
          <a:prstGeom prst="rect">
            <a:avLst/>
          </a:prstGeom>
        </p:spPr>
      </p:pic>
    </p:spTree>
    <p:extLst>
      <p:ext uri="{BB962C8B-B14F-4D97-AF65-F5344CB8AC3E}">
        <p14:creationId xmlns:p14="http://schemas.microsoft.com/office/powerpoint/2010/main" val="3662279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59872" y="506185"/>
            <a:ext cx="1380803" cy="3080163"/>
          </a:xfrm>
        </p:spPr>
        <p:txBody>
          <a:bodyPr>
            <a:normAutofit/>
          </a:bodyPr>
          <a:lstStyle/>
          <a:p>
            <a:pPr algn="ctr"/>
            <a:r>
              <a:rPr lang="zh-TW" altLang="en-US" dirty="0" smtClean="0">
                <a:solidFill>
                  <a:srgbClr val="00B0F0"/>
                </a:solidFill>
              </a:rPr>
              <a:t>向日葵</a:t>
            </a:r>
            <a:endParaRPr lang="zh-TW" altLang="en-US" dirty="0">
              <a:solidFill>
                <a:srgbClr val="00B0F0"/>
              </a:solidFill>
            </a:endParaRPr>
          </a:p>
        </p:txBody>
      </p:sp>
      <p:sp>
        <p:nvSpPr>
          <p:cNvPr id="3" name="副標題 2"/>
          <p:cNvSpPr>
            <a:spLocks noGrp="1"/>
          </p:cNvSpPr>
          <p:nvPr>
            <p:ph type="subTitle" idx="1"/>
          </p:nvPr>
        </p:nvSpPr>
        <p:spPr>
          <a:xfrm>
            <a:off x="2237014" y="520700"/>
            <a:ext cx="9682843" cy="5863771"/>
          </a:xfrm>
        </p:spPr>
        <p:txBody>
          <a:bodyPr>
            <a:normAutofit/>
          </a:bodyPr>
          <a:lstStyle/>
          <a:p>
            <a:r>
              <a:rPr lang="zh-TW" altLang="en-US" sz="2400" dirty="0" smtClean="0"/>
              <a:t>第二幅是</a:t>
            </a:r>
            <a:r>
              <a:rPr lang="en-US" altLang="zh-TW" sz="2400" dirty="0">
                <a:solidFill>
                  <a:srgbClr val="7030A0"/>
                </a:solidFill>
              </a:rPr>
              <a:t>《</a:t>
            </a:r>
            <a:r>
              <a:rPr lang="zh-TW" altLang="en-US" sz="2400" dirty="0">
                <a:solidFill>
                  <a:srgbClr val="7030A0"/>
                </a:solidFill>
              </a:rPr>
              <a:t>花瓶裡的十五朵向日葵</a:t>
            </a:r>
            <a:r>
              <a:rPr lang="en-US" altLang="zh-TW" sz="2400" dirty="0" smtClean="0">
                <a:solidFill>
                  <a:srgbClr val="7030A0"/>
                </a:solidFill>
              </a:rPr>
              <a:t>》</a:t>
            </a:r>
            <a:r>
              <a:rPr lang="zh-TW" altLang="en-US" sz="2400" dirty="0" smtClean="0">
                <a:solidFill>
                  <a:srgbClr val="7030A0"/>
                </a:solidFill>
              </a:rPr>
              <a:t>創作於</a:t>
            </a:r>
            <a:r>
              <a:rPr lang="en-US" altLang="zh-TW" sz="2400" dirty="0" smtClean="0">
                <a:solidFill>
                  <a:srgbClr val="7030A0"/>
                </a:solidFill>
              </a:rPr>
              <a:t>1888</a:t>
            </a:r>
            <a:r>
              <a:rPr lang="zh-TW" altLang="en-US" sz="2400" dirty="0">
                <a:solidFill>
                  <a:srgbClr val="7030A0"/>
                </a:solidFill>
              </a:rPr>
              <a:t>年</a:t>
            </a:r>
            <a:r>
              <a:rPr lang="en-US" altLang="zh-TW" sz="2400" dirty="0">
                <a:solidFill>
                  <a:srgbClr val="7030A0"/>
                </a:solidFill>
              </a:rPr>
              <a:t>8</a:t>
            </a:r>
            <a:r>
              <a:rPr lang="zh-TW" altLang="en-US" sz="2400" dirty="0">
                <a:solidFill>
                  <a:srgbClr val="7030A0"/>
                </a:solidFill>
              </a:rPr>
              <a:t>月，藏於英國</a:t>
            </a:r>
            <a:r>
              <a:rPr lang="zh-TW" altLang="en-US" sz="2400" dirty="0" smtClean="0">
                <a:solidFill>
                  <a:srgbClr val="7030A0"/>
                </a:solidFill>
              </a:rPr>
              <a:t>倫敦的國家畫廊，</a:t>
            </a:r>
            <a:r>
              <a:rPr lang="zh-TW" altLang="en-US" sz="2400" dirty="0" smtClean="0">
                <a:solidFill>
                  <a:schemeClr val="tx1">
                    <a:lumMod val="85000"/>
                    <a:lumOff val="15000"/>
                  </a:schemeClr>
                </a:solidFill>
              </a:rPr>
              <a:t>梵谷總共創作了三幅</a:t>
            </a:r>
            <a:r>
              <a:rPr lang="en-US" altLang="zh-TW" sz="2400" dirty="0">
                <a:solidFill>
                  <a:schemeClr val="tx1">
                    <a:lumMod val="85000"/>
                    <a:lumOff val="15000"/>
                  </a:schemeClr>
                </a:solidFill>
              </a:rPr>
              <a:t>《</a:t>
            </a:r>
            <a:r>
              <a:rPr lang="zh-TW" altLang="en-US" sz="2400" dirty="0" smtClean="0">
                <a:solidFill>
                  <a:schemeClr val="tx1">
                    <a:lumMod val="85000"/>
                    <a:lumOff val="15000"/>
                  </a:schemeClr>
                </a:solidFill>
              </a:rPr>
              <a:t>花瓶</a:t>
            </a:r>
            <a:r>
              <a:rPr lang="zh-TW" altLang="en-US" sz="2400" dirty="0">
                <a:solidFill>
                  <a:schemeClr val="tx1">
                    <a:lumMod val="85000"/>
                    <a:lumOff val="15000"/>
                  </a:schemeClr>
                </a:solidFill>
              </a:rPr>
              <a:t>裡的十五朵向日葵</a:t>
            </a:r>
            <a:r>
              <a:rPr lang="en-US" altLang="zh-TW" sz="2400" dirty="0" smtClean="0">
                <a:solidFill>
                  <a:schemeClr val="tx1">
                    <a:lumMod val="85000"/>
                    <a:lumOff val="15000"/>
                  </a:schemeClr>
                </a:solidFill>
              </a:rPr>
              <a:t>》</a:t>
            </a:r>
            <a:r>
              <a:rPr lang="zh-TW" altLang="en-US" sz="2400" dirty="0" smtClean="0">
                <a:solidFill>
                  <a:schemeClr val="tx1">
                    <a:lumMod val="85000"/>
                    <a:lumOff val="15000"/>
                  </a:schemeClr>
                </a:solidFill>
              </a:rPr>
              <a:t>，其中有兩幅是在</a:t>
            </a:r>
            <a:r>
              <a:rPr lang="en-US" altLang="zh-TW" sz="2400" dirty="0" smtClean="0">
                <a:solidFill>
                  <a:schemeClr val="tx1">
                    <a:lumMod val="85000"/>
                    <a:lumOff val="15000"/>
                  </a:schemeClr>
                </a:solidFill>
              </a:rPr>
              <a:t>1889</a:t>
            </a:r>
            <a:r>
              <a:rPr lang="zh-TW" altLang="en-US" sz="2400" dirty="0" smtClean="0">
                <a:solidFill>
                  <a:schemeClr val="tx1">
                    <a:lumMod val="85000"/>
                    <a:lumOff val="15000"/>
                  </a:schemeClr>
                </a:solidFill>
              </a:rPr>
              <a:t>年</a:t>
            </a:r>
            <a:r>
              <a:rPr lang="en-US" altLang="zh-TW" sz="2400" dirty="0" smtClean="0">
                <a:solidFill>
                  <a:schemeClr val="tx1">
                    <a:lumMod val="85000"/>
                    <a:lumOff val="15000"/>
                  </a:schemeClr>
                </a:solidFill>
              </a:rPr>
              <a:t>1</a:t>
            </a:r>
            <a:r>
              <a:rPr lang="zh-TW" altLang="en-US" sz="2400" dirty="0" smtClean="0">
                <a:solidFill>
                  <a:schemeClr val="tx1">
                    <a:lumMod val="85000"/>
                    <a:lumOff val="15000"/>
                  </a:schemeClr>
                </a:solidFill>
              </a:rPr>
              <a:t>月創作的，另外兩幅分別</a:t>
            </a:r>
            <a:r>
              <a:rPr lang="zh-TW" altLang="en-US" sz="2400" dirty="0" smtClean="0"/>
              <a:t>藏於</a:t>
            </a:r>
            <a:r>
              <a:rPr lang="zh-TW" altLang="en-US" sz="2400" dirty="0" smtClean="0">
                <a:solidFill>
                  <a:srgbClr val="7030A0"/>
                </a:solidFill>
              </a:rPr>
              <a:t>荷蘭</a:t>
            </a:r>
            <a:r>
              <a:rPr lang="zh-TW" altLang="en-US" sz="2400" dirty="0">
                <a:solidFill>
                  <a:srgbClr val="7030A0"/>
                </a:solidFill>
              </a:rPr>
              <a:t>阿姆斯特丹梵谷博物館</a:t>
            </a:r>
            <a:r>
              <a:rPr lang="zh-TW" altLang="en-US" sz="2400" dirty="0">
                <a:solidFill>
                  <a:schemeClr val="tx1">
                    <a:lumMod val="75000"/>
                    <a:lumOff val="25000"/>
                  </a:schemeClr>
                </a:solidFill>
              </a:rPr>
              <a:t>以及</a:t>
            </a:r>
            <a:r>
              <a:rPr lang="zh-TW" altLang="en-US" sz="2400" dirty="0">
                <a:solidFill>
                  <a:srgbClr val="7030A0"/>
                </a:solidFill>
              </a:rPr>
              <a:t>日本</a:t>
            </a:r>
            <a:r>
              <a:rPr lang="zh-TW" altLang="en-US" sz="2400" dirty="0" smtClean="0">
                <a:solidFill>
                  <a:srgbClr val="7030A0"/>
                </a:solidFill>
              </a:rPr>
              <a:t>東京的損</a:t>
            </a:r>
            <a:r>
              <a:rPr lang="zh-TW" altLang="en-US" sz="2400" dirty="0">
                <a:solidFill>
                  <a:srgbClr val="7030A0"/>
                </a:solidFill>
              </a:rPr>
              <a:t>保日本東鄉青兒美術館</a:t>
            </a:r>
            <a:endParaRPr lang="en-US" altLang="zh-TW" sz="2400" dirty="0" smtClean="0">
              <a:solidFill>
                <a:srgbClr val="7030A0"/>
              </a:solidFill>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9215" y="2387600"/>
            <a:ext cx="3147202" cy="4295181"/>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974" y="2387600"/>
            <a:ext cx="3025939" cy="4247721"/>
          </a:xfrm>
          <a:prstGeom prst="rect">
            <a:avLst/>
          </a:prstGeom>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7014" y="2387600"/>
            <a:ext cx="3035046" cy="4247721"/>
          </a:xfrm>
          <a:prstGeom prst="rect">
            <a:avLst/>
          </a:prstGeom>
        </p:spPr>
      </p:pic>
    </p:spTree>
    <p:extLst>
      <p:ext uri="{BB962C8B-B14F-4D97-AF65-F5344CB8AC3E}">
        <p14:creationId xmlns:p14="http://schemas.microsoft.com/office/powerpoint/2010/main" val="3926456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絲縷">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3937</TotalTime>
  <Words>2109</Words>
  <Application>Microsoft Office PowerPoint</Application>
  <PresentationFormat>寬螢幕</PresentationFormat>
  <Paragraphs>154</Paragraphs>
  <Slides>32</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32</vt:i4>
      </vt:variant>
    </vt:vector>
  </HeadingPairs>
  <TitlesOfParts>
    <vt:vector size="37" baseType="lpstr">
      <vt:lpstr>微軟正黑體</vt:lpstr>
      <vt:lpstr>Arial</vt:lpstr>
      <vt:lpstr>Century Gothic</vt:lpstr>
      <vt:lpstr>Wingdings 3</vt:lpstr>
      <vt:lpstr>絲縷</vt:lpstr>
      <vt:lpstr>梵谷</vt:lpstr>
      <vt:lpstr>目錄</vt:lpstr>
      <vt:lpstr>大家對梵谷的印象</vt:lpstr>
      <vt:lpstr>梵谷的一生</vt:lpstr>
      <vt:lpstr>梵谷的介紹</vt:lpstr>
      <vt:lpstr>星 夜</vt:lpstr>
      <vt:lpstr>有 烏 鴉 的 麥 田</vt:lpstr>
      <vt:lpstr>向日葵</vt:lpstr>
      <vt:lpstr>向日葵</vt:lpstr>
      <vt:lpstr>向日葵</vt:lpstr>
      <vt:lpstr>向日葵</vt:lpstr>
      <vt:lpstr>向日葵</vt:lpstr>
      <vt:lpstr>後印象派</vt:lpstr>
      <vt:lpstr>隆 河 上 的 星 夜</vt:lpstr>
      <vt:lpstr>梵谷的戀愛故事</vt:lpstr>
      <vt:lpstr>梵谷割耳事件</vt:lpstr>
      <vt:lpstr>梵谷的繪畫風格</vt:lpstr>
      <vt:lpstr>荷蘭時期</vt:lpstr>
      <vt:lpstr>梵谷的繪畫風格</vt:lpstr>
      <vt:lpstr>巴黎時期</vt:lpstr>
      <vt:lpstr>印象派</vt:lpstr>
      <vt:lpstr>印象派繪畫特色</vt:lpstr>
      <vt:lpstr>全盛時期</vt:lpstr>
      <vt:lpstr>梵谷的自畫像</vt:lpstr>
      <vt:lpstr>梵谷自畫像(割耳事件)</vt:lpstr>
      <vt:lpstr>梵谷自畫像</vt:lpstr>
      <vt:lpstr>梵谷和高更為什麼反對印象派?</vt:lpstr>
      <vt:lpstr>梵谷的朋友高更</vt:lpstr>
      <vt:lpstr>梵谷和高更的個性</vt:lpstr>
      <vt:lpstr>活動</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梵谷</dc:title>
  <dc:creator>user</dc:creator>
  <cp:lastModifiedBy>user</cp:lastModifiedBy>
  <cp:revision>177</cp:revision>
  <dcterms:created xsi:type="dcterms:W3CDTF">2016-10-26T03:31:31Z</dcterms:created>
  <dcterms:modified xsi:type="dcterms:W3CDTF">2016-12-13T01:12:40Z</dcterms:modified>
</cp:coreProperties>
</file>